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7" r:id="rId2"/>
    <p:sldId id="513" r:id="rId3"/>
    <p:sldId id="514" r:id="rId4"/>
    <p:sldId id="599" r:id="rId5"/>
    <p:sldId id="530" r:id="rId6"/>
    <p:sldId id="626" r:id="rId7"/>
    <p:sldId id="638" r:id="rId8"/>
    <p:sldId id="628" r:id="rId9"/>
    <p:sldId id="639" r:id="rId10"/>
    <p:sldId id="640" r:id="rId11"/>
    <p:sldId id="627" r:id="rId12"/>
    <p:sldId id="533" r:id="rId13"/>
    <p:sldId id="586" r:id="rId14"/>
    <p:sldId id="585" r:id="rId15"/>
    <p:sldId id="587" r:id="rId16"/>
    <p:sldId id="635" r:id="rId17"/>
    <p:sldId id="636" r:id="rId18"/>
    <p:sldId id="637" r:id="rId19"/>
    <p:sldId id="517" r:id="rId20"/>
    <p:sldId id="588" r:id="rId21"/>
    <p:sldId id="589" r:id="rId22"/>
    <p:sldId id="518" r:id="rId23"/>
    <p:sldId id="535" r:id="rId24"/>
    <p:sldId id="536" r:id="rId25"/>
    <p:sldId id="593" r:id="rId26"/>
    <p:sldId id="520" r:id="rId27"/>
    <p:sldId id="527" r:id="rId28"/>
    <p:sldId id="629" r:id="rId29"/>
    <p:sldId id="609" r:id="rId30"/>
    <p:sldId id="610" r:id="rId31"/>
    <p:sldId id="540" r:id="rId32"/>
    <p:sldId id="582" r:id="rId33"/>
    <p:sldId id="577" r:id="rId34"/>
    <p:sldId id="619" r:id="rId35"/>
    <p:sldId id="605" r:id="rId36"/>
    <p:sldId id="634" r:id="rId37"/>
    <p:sldId id="604" r:id="rId38"/>
    <p:sldId id="600" r:id="rId39"/>
    <p:sldId id="545" r:id="rId40"/>
    <p:sldId id="548" r:id="rId41"/>
    <p:sldId id="611" r:id="rId42"/>
    <p:sldId id="612" r:id="rId43"/>
    <p:sldId id="613" r:id="rId44"/>
    <p:sldId id="614" r:id="rId45"/>
    <p:sldId id="567" r:id="rId46"/>
    <p:sldId id="569" r:id="rId47"/>
    <p:sldId id="590" r:id="rId48"/>
    <p:sldId id="594" r:id="rId49"/>
    <p:sldId id="616" r:id="rId50"/>
    <p:sldId id="630" r:id="rId51"/>
    <p:sldId id="631" r:id="rId52"/>
    <p:sldId id="632" r:id="rId53"/>
    <p:sldId id="601" r:id="rId54"/>
    <p:sldId id="559" r:id="rId55"/>
    <p:sldId id="620" r:id="rId56"/>
    <p:sldId id="553" r:id="rId57"/>
    <p:sldId id="621" r:id="rId58"/>
    <p:sldId id="622" r:id="rId59"/>
    <p:sldId id="623" r:id="rId60"/>
    <p:sldId id="624" r:id="rId61"/>
    <p:sldId id="633" r:id="rId62"/>
    <p:sldId id="565" r:id="rId63"/>
    <p:sldId id="597" r:id="rId64"/>
    <p:sldId id="615" r:id="rId65"/>
    <p:sldId id="512" r:id="rId66"/>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F1A3285C-9366-CC42-B4DE-4DACEDB8BF5A}">
          <p14:sldIdLst>
            <p14:sldId id="257"/>
            <p14:sldId id="513"/>
            <p14:sldId id="514"/>
            <p14:sldId id="599"/>
            <p14:sldId id="530"/>
            <p14:sldId id="626"/>
            <p14:sldId id="638"/>
            <p14:sldId id="628"/>
            <p14:sldId id="639"/>
            <p14:sldId id="640"/>
            <p14:sldId id="627"/>
            <p14:sldId id="533"/>
            <p14:sldId id="586"/>
            <p14:sldId id="585"/>
            <p14:sldId id="587"/>
            <p14:sldId id="635"/>
            <p14:sldId id="636"/>
            <p14:sldId id="637"/>
            <p14:sldId id="517"/>
            <p14:sldId id="588"/>
            <p14:sldId id="589"/>
            <p14:sldId id="518"/>
            <p14:sldId id="535"/>
            <p14:sldId id="536"/>
            <p14:sldId id="593"/>
            <p14:sldId id="520"/>
            <p14:sldId id="527"/>
            <p14:sldId id="629"/>
            <p14:sldId id="609"/>
            <p14:sldId id="610"/>
            <p14:sldId id="540"/>
            <p14:sldId id="582"/>
            <p14:sldId id="577"/>
            <p14:sldId id="619"/>
            <p14:sldId id="605"/>
            <p14:sldId id="634"/>
            <p14:sldId id="604"/>
            <p14:sldId id="600"/>
            <p14:sldId id="545"/>
            <p14:sldId id="548"/>
            <p14:sldId id="611"/>
            <p14:sldId id="612"/>
            <p14:sldId id="613"/>
            <p14:sldId id="614"/>
            <p14:sldId id="567"/>
            <p14:sldId id="569"/>
            <p14:sldId id="590"/>
            <p14:sldId id="594"/>
            <p14:sldId id="616"/>
            <p14:sldId id="630"/>
            <p14:sldId id="631"/>
            <p14:sldId id="632"/>
            <p14:sldId id="601"/>
            <p14:sldId id="559"/>
            <p14:sldId id="620"/>
            <p14:sldId id="553"/>
            <p14:sldId id="621"/>
            <p14:sldId id="622"/>
            <p14:sldId id="623"/>
            <p14:sldId id="624"/>
            <p14:sldId id="633"/>
            <p14:sldId id="565"/>
            <p14:sldId id="597"/>
            <p14:sldId id="615"/>
            <p14:sldId id="512"/>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92"/>
    <p:restoredTop sz="69956" autoAdjust="0"/>
  </p:normalViewPr>
  <p:slideViewPr>
    <p:cSldViewPr>
      <p:cViewPr varScale="1">
        <p:scale>
          <a:sx n="84" d="100"/>
          <a:sy n="84" d="100"/>
        </p:scale>
        <p:origin x="-1320" y="-112"/>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119" d="100"/>
        <a:sy n="119" d="100"/>
      </p:scale>
      <p:origin x="0" y="147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9392A688-8E21-C84D-8636-9F3060517C39}" type="datetime1">
              <a:rPr lang="en-US"/>
              <a:pPr>
                <a:defRPr/>
              </a:pPr>
              <a:t>5/9/18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9AC59645-7736-8D4E-A7D4-667B416AA385}" type="slidenum">
              <a:rPr lang="en-US"/>
              <a:pPr>
                <a:defRPr/>
              </a:pPr>
              <a:t>‹#›</a:t>
            </a:fld>
            <a:endParaRPr lang="en-US"/>
          </a:p>
        </p:txBody>
      </p:sp>
    </p:spTree>
    <p:extLst>
      <p:ext uri="{BB962C8B-B14F-4D97-AF65-F5344CB8AC3E}">
        <p14:creationId xmlns:p14="http://schemas.microsoft.com/office/powerpoint/2010/main" val="346778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23CC51F-95F7-4443-893D-4A34C191EBA9}" type="datetime1">
              <a:rPr lang="en-US"/>
              <a:pPr>
                <a:defRPr/>
              </a:pPr>
              <a:t>5/9/18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AF8950C-3CDA-5B4D-9C6D-2AC02652A814}" type="slidenum">
              <a:rPr lang="en-US"/>
              <a:pPr>
                <a:defRPr/>
              </a:pPr>
              <a:t>‹#›</a:t>
            </a:fld>
            <a:endParaRPr lang="en-US"/>
          </a:p>
        </p:txBody>
      </p:sp>
    </p:spTree>
    <p:extLst>
      <p:ext uri="{BB962C8B-B14F-4D97-AF65-F5344CB8AC3E}">
        <p14:creationId xmlns:p14="http://schemas.microsoft.com/office/powerpoint/2010/main" val="28324154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charset="0"/>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charset="0"/>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a:t>
            </a:fld>
            <a:endParaRPr lang="en-US"/>
          </a:p>
        </p:txBody>
      </p:sp>
    </p:spTree>
    <p:extLst>
      <p:ext uri="{BB962C8B-B14F-4D97-AF65-F5344CB8AC3E}">
        <p14:creationId xmlns:p14="http://schemas.microsoft.com/office/powerpoint/2010/main" val="214275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smtClean="0"/>
              <a:t> Class </a:t>
            </a:r>
            <a:r>
              <a:rPr lang="en-US" dirty="0" smtClean="0"/>
              <a:t>of gene function tied to function partner</a:t>
            </a:r>
          </a:p>
          <a:p>
            <a:r>
              <a:rPr lang="en-US" dirty="0" smtClean="0"/>
              <a:t>*  </a:t>
            </a:r>
            <a:r>
              <a:rPr lang="en-US" dirty="0" smtClean="0"/>
              <a:t>Transcription of some important genes must be tightly regulated</a:t>
            </a:r>
          </a:p>
          <a:p>
            <a:pPr marL="171450" indent="-171450">
              <a:buFontTx/>
              <a:buChar char="•"/>
            </a:pPr>
            <a:r>
              <a:rPr lang="en-US" dirty="0" smtClean="0"/>
              <a:t>De</a:t>
            </a:r>
            <a:r>
              <a:rPr lang="en-US" dirty="0" smtClean="0"/>
              <a:t>-regulation of these genes by somatic genomic rearrangements induces </a:t>
            </a:r>
            <a:r>
              <a:rPr lang="en-US" dirty="0" smtClean="0"/>
              <a:t>cancer</a:t>
            </a:r>
          </a:p>
          <a:p>
            <a:pPr marL="171450" indent="-171450">
              <a:buFontTx/>
              <a:buChar char="•"/>
            </a:pPr>
            <a:r>
              <a:rPr lang="en-US" dirty="0" err="1" smtClean="0"/>
              <a:t>Myc</a:t>
            </a:r>
            <a:r>
              <a:rPr lang="en-US" dirty="0" smtClean="0"/>
              <a:t>: transcription factor, cell cycle progression, apoptosis and cellular transformation, particularly in</a:t>
            </a:r>
            <a:r>
              <a:rPr lang="en-US" baseline="0" dirty="0" smtClean="0"/>
              <a:t> B-cells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Gene expression driven by immunoglobulin gene enhancers</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err="1" smtClean="0"/>
              <a:t>Immunoglobulins</a:t>
            </a:r>
            <a:r>
              <a:rPr lang="en-US" dirty="0" smtClean="0"/>
              <a:t> recognize foreign antigens and initiate immune responses such as phagocytosis and the complement system. Each immunoglobulin molecule consists of two identical heavy chains and two identical light chains. This region represents the </a:t>
            </a:r>
            <a:r>
              <a:rPr lang="en-US" dirty="0" err="1" smtClean="0"/>
              <a:t>germline</a:t>
            </a:r>
            <a:r>
              <a:rPr lang="en-US" dirty="0" smtClean="0"/>
              <a:t> organization of the heavy chain locus. The locus includes V (variable), D (diversity), J (joining), and C (constant) segments. During B cell development, a recombination event at the DNA level joins a single D segment with a J segment; this partially rearranged D-J gene is then joined to a V segment. The rearranged V-D-J is then transcribed with the IGHM constant region; this transcript encodes a mu heavy chain. Later in development B cells generate V-D-J-</a:t>
            </a:r>
            <a:r>
              <a:rPr lang="en-US" dirty="0" err="1" smtClean="0"/>
              <a:t>Cmu</a:t>
            </a:r>
            <a:r>
              <a:rPr lang="en-US" dirty="0" smtClean="0"/>
              <a:t>-</a:t>
            </a:r>
            <a:r>
              <a:rPr lang="en-US" dirty="0" err="1" smtClean="0"/>
              <a:t>Cdelta</a:t>
            </a:r>
            <a:r>
              <a:rPr lang="en-US" dirty="0" smtClean="0"/>
              <a:t> pre-messenger RNA, which is alternatively spliced to encode either a mu or a delta heavy chain. Mature B cells in the lymph nodes undergo switch recombination, so that the V-D-J gene is brought in proximity to one of the IGHG, IGHA, or IGHE genes and each cell expresses either the gamma, alpha, or epsilon heavy chain. Recombination of many different V segments with several J segments provides a wide range of antigen recognition. Additional diversity is attained by </a:t>
            </a:r>
            <a:r>
              <a:rPr lang="en-US" dirty="0" err="1" smtClean="0"/>
              <a:t>junctional</a:t>
            </a:r>
            <a:r>
              <a:rPr lang="en-US" dirty="0" smtClean="0"/>
              <a:t> diversity, resulting from the random additional of nucleotides by terminal </a:t>
            </a:r>
            <a:r>
              <a:rPr lang="en-US" dirty="0" err="1" smtClean="0"/>
              <a:t>deoxynucleotidyltransferase</a:t>
            </a:r>
            <a:r>
              <a:rPr lang="en-US" dirty="0" smtClean="0"/>
              <a:t>, and by somatic </a:t>
            </a:r>
            <a:r>
              <a:rPr lang="en-US" dirty="0" err="1" smtClean="0"/>
              <a:t>hypermutation</a:t>
            </a:r>
            <a:r>
              <a:rPr lang="en-US" dirty="0" smtClean="0"/>
              <a:t>, which occurs during B cell maturation in the spleen and lymph nodes. Due to polymorphism, the numbers of functional V, J, and D genes differ among individuals and some V, D, J, and C segments may be </a:t>
            </a:r>
            <a:r>
              <a:rPr lang="en-US" dirty="0" err="1" smtClean="0"/>
              <a:t>pseudogenes</a:t>
            </a:r>
            <a:r>
              <a:rPr lang="en-US" dirty="0" smtClean="0"/>
              <a:t>. [provided by </a:t>
            </a:r>
            <a:r>
              <a:rPr lang="en-US" dirty="0" err="1" smtClean="0"/>
              <a:t>RefSeq</a:t>
            </a:r>
            <a:r>
              <a:rPr lang="en-US" dirty="0" smtClean="0"/>
              <a:t>, Oct 2013]</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This gene is a proto-oncogene and encodes a nuclear </a:t>
            </a:r>
            <a:r>
              <a:rPr lang="en-US" dirty="0" err="1" smtClean="0"/>
              <a:t>phosphoprotein</a:t>
            </a:r>
            <a:r>
              <a:rPr lang="en-US" dirty="0" smtClean="0"/>
              <a:t> that plays a role in cell cycle progression, apoptosis and cellular transformation. The encoded protein forms a heterodimer with the related transcription factor MAX. This complex binds to the E box DNA consensus sequence and regulates the transcription of specific target genes. Amplification of this gene is frequently observed in numerous human cancers. Translocations involving this gene are associated with </a:t>
            </a:r>
            <a:r>
              <a:rPr lang="en-US" dirty="0" err="1" smtClean="0"/>
              <a:t>Burkitt</a:t>
            </a:r>
            <a:r>
              <a:rPr lang="en-US" dirty="0" smtClean="0"/>
              <a:t> lymphoma and multiple myeloma in human patients. There is evidence to show that translation initiates both from an upstream, in-frame non-AUG (CUG) and a downstream AUG start site, resulting in the production of two isoforms with distinct N-termini. [provided by </a:t>
            </a:r>
            <a:r>
              <a:rPr lang="en-US" dirty="0" err="1" smtClean="0"/>
              <a:t>RefSeq</a:t>
            </a:r>
            <a:r>
              <a:rPr lang="en-US" dirty="0" smtClean="0"/>
              <a:t>, Aug 2017]</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12</a:t>
            </a:fld>
            <a:endParaRPr lang="en-US"/>
          </a:p>
        </p:txBody>
      </p:sp>
    </p:spTree>
    <p:extLst>
      <p:ext uri="{BB962C8B-B14F-4D97-AF65-F5344CB8AC3E}">
        <p14:creationId xmlns:p14="http://schemas.microsoft.com/office/powerpoint/2010/main" val="1169812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Deletion</a:t>
            </a:r>
            <a:r>
              <a:rPr lang="en-US" baseline="0" dirty="0" smtClean="0"/>
              <a:t> of 3’ </a:t>
            </a:r>
            <a:r>
              <a:rPr lang="en-US" baseline="0" dirty="0" err="1" smtClean="0"/>
              <a:t>utr</a:t>
            </a:r>
            <a:r>
              <a:rPr lang="en-US" baseline="0" dirty="0" smtClean="0"/>
              <a:t>  of MYB that contains microRNA binding sites for normal </a:t>
            </a:r>
            <a:r>
              <a:rPr lang="en-US" baseline="0" dirty="0" err="1" smtClean="0"/>
              <a:t>downregulation</a:t>
            </a:r>
            <a:r>
              <a:rPr lang="en-US" baseline="0" dirty="0" smtClean="0"/>
              <a:t> of expression.</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err="1" smtClean="0"/>
              <a:t>Myb</a:t>
            </a:r>
            <a:r>
              <a:rPr lang="en-US" dirty="0" smtClean="0"/>
              <a:t>:</a:t>
            </a:r>
            <a:r>
              <a:rPr lang="en-US" baseline="0" dirty="0" smtClean="0"/>
              <a:t> transcription factor involved in </a:t>
            </a:r>
            <a:r>
              <a:rPr lang="en-US" baseline="0" dirty="0" err="1" smtClean="0"/>
              <a:t>Haematopoiesis</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aseline="0" dirty="0" smtClean="0"/>
              <a:t>Transfection with additional </a:t>
            </a:r>
            <a:r>
              <a:rPr lang="en-US" baseline="0" dirty="0" err="1" smtClean="0"/>
              <a:t>miRNA</a:t>
            </a:r>
            <a:r>
              <a:rPr lang="en-US" baseline="0" dirty="0" smtClean="0"/>
              <a:t> affects amplification case but not fusion case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aseline="0" dirty="0" smtClean="0"/>
              <a:t>MicroRNA inhibits translation, promotes degradation</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dirty="0" smtClean="0"/>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We suggest that deletion of these target sites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may disrupt repression of MYB leading to overexpression of MYBNFIB</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transcripts and protein and to activation of critical MYB targets,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including genes associated with apoptosis, cell cycle control, cell</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growth/angiogenesis, and cell adhesion.</a:t>
            </a:r>
          </a:p>
          <a:p>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ACC=adenoid cystic carcinomas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RQ=relative quantification from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qrtpcr</a:t>
            </a:r>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UT =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untransfected</a:t>
            </a:r>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T=transfected</a:t>
            </a:r>
          </a:p>
          <a:p>
            <a:endParaRPr lang="en-US" dirty="0" smtClean="0"/>
          </a:p>
          <a:p>
            <a:r>
              <a:rPr lang="en-US" dirty="0" err="1" smtClean="0"/>
              <a:t>Myb</a:t>
            </a:r>
            <a:r>
              <a:rPr lang="en-US" dirty="0" smtClean="0"/>
              <a:t>: This gene encodes a protein with three HTH DNA-binding domains that functions as a transcription regulator. This protein plays an essential role in the regulation of hematopoiesis. This gene may be </a:t>
            </a:r>
            <a:r>
              <a:rPr lang="en-US" dirty="0" smtClean="0"/>
              <a:t>aberrantly </a:t>
            </a:r>
            <a:r>
              <a:rPr lang="en-US" dirty="0" smtClean="0"/>
              <a:t>expressed or rearranged or undergo translocation in </a:t>
            </a:r>
            <a:r>
              <a:rPr lang="en-US" dirty="0" err="1" smtClean="0"/>
              <a:t>leukemias</a:t>
            </a:r>
            <a:r>
              <a:rPr lang="en-US" dirty="0" smtClean="0"/>
              <a:t> and lymphomas, and is considered to be an oncogene. Alternative splicing results in multiple transcript variants. [provided by </a:t>
            </a:r>
            <a:r>
              <a:rPr lang="en-US" dirty="0" err="1" smtClean="0"/>
              <a:t>RefSeq</a:t>
            </a:r>
            <a:r>
              <a:rPr lang="en-US" dirty="0" smtClean="0"/>
              <a:t>, Jan 2016]</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13</a:t>
            </a:fld>
            <a:endParaRPr lang="en-US"/>
          </a:p>
        </p:txBody>
      </p:sp>
    </p:spTree>
    <p:extLst>
      <p:ext uri="{BB962C8B-B14F-4D97-AF65-F5344CB8AC3E}">
        <p14:creationId xmlns:p14="http://schemas.microsoft.com/office/powerpoint/2010/main" val="1143408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pitchFamily="-28" charset="-128"/>
                <a:cs typeface="ＭＳ Ｐゴシック" pitchFamily="-28" charset="-128"/>
              </a:rPr>
              <a:t>Right: enforced expression of wild-type NCOA2 strongly inhibited the proliferation</a:t>
            </a:r>
          </a:p>
          <a:p>
            <a:endParaRPr lang="en-US" sz="1200" kern="1200" dirty="0" smtClean="0">
              <a:solidFill>
                <a:schemeClr val="tx1"/>
              </a:solidFill>
              <a:latin typeface="+mn-lt"/>
              <a:ea typeface="ＭＳ Ｐゴシック" pitchFamily="-28" charset="-128"/>
              <a:cs typeface="ＭＳ Ｐゴシック" pitchFamily="-28" charset="-128"/>
            </a:endParaRPr>
          </a:p>
          <a:p>
            <a:r>
              <a:rPr lang="en-US" sz="1200" kern="1200" dirty="0" smtClean="0">
                <a:solidFill>
                  <a:schemeClr val="tx1"/>
                </a:solidFill>
                <a:latin typeface="+mn-lt"/>
                <a:ea typeface="ＭＳ Ｐゴシック" pitchFamily="-28" charset="-128"/>
                <a:cs typeface="ＭＳ Ｐゴシック" pitchFamily="-28" charset="-128"/>
              </a:rPr>
              <a:t>LACTB2: </a:t>
            </a:r>
            <a:r>
              <a:rPr lang="en-US" sz="1200" kern="1200" dirty="0" err="1" smtClean="0">
                <a:solidFill>
                  <a:schemeClr val="tx1"/>
                </a:solidFill>
                <a:latin typeface="+mn-lt"/>
                <a:ea typeface="ＭＳ Ｐゴシック" pitchFamily="-28" charset="-128"/>
                <a:cs typeface="ＭＳ Ｐゴシック" pitchFamily="-28" charset="-128"/>
              </a:rPr>
              <a:t>Endoribonuclease</a:t>
            </a:r>
            <a:r>
              <a:rPr lang="en-US" sz="1200" kern="1200" dirty="0" smtClean="0">
                <a:solidFill>
                  <a:schemeClr val="tx1"/>
                </a:solidFill>
                <a:latin typeface="+mn-lt"/>
                <a:ea typeface="ＭＳ Ｐゴシック" pitchFamily="-28" charset="-128"/>
                <a:cs typeface="ＭＳ Ｐゴシック" pitchFamily="-28" charset="-128"/>
              </a:rPr>
              <a:t>; cleaves preferentially 3 to purine-pyrimidine dinucleotide motifs in single-stranded RNA. The cleavage product contains a free 3 -OH group. Has no activity with double-stranded RNA or DNA. Required for normal mitochondrial function and cell viability.</a:t>
            </a:r>
          </a:p>
          <a:p>
            <a:endParaRPr lang="en-US" sz="1200" kern="1200" dirty="0" smtClean="0">
              <a:solidFill>
                <a:schemeClr val="tx1"/>
              </a:solidFill>
              <a:latin typeface="+mn-lt"/>
              <a:ea typeface="ＭＳ Ｐゴシック" pitchFamily="-28" charset="-128"/>
              <a:cs typeface="ＭＳ Ｐゴシック" pitchFamily="-28" charset="-128"/>
            </a:endParaRPr>
          </a:p>
          <a:p>
            <a:r>
              <a:rPr lang="en-US" sz="1200" kern="1200" dirty="0" smtClean="0">
                <a:solidFill>
                  <a:schemeClr val="tx1"/>
                </a:solidFill>
                <a:latin typeface="+mn-lt"/>
                <a:ea typeface="ＭＳ Ｐゴシック" pitchFamily="-28" charset="-128"/>
                <a:cs typeface="ＭＳ Ｐゴシック" pitchFamily="-28" charset="-128"/>
              </a:rPr>
              <a:t>NCOA2: The protein encoded by this gene functions as a transcriptional </a:t>
            </a:r>
            <a:r>
              <a:rPr lang="en-US" sz="1200" kern="1200" dirty="0" err="1" smtClean="0">
                <a:solidFill>
                  <a:schemeClr val="tx1"/>
                </a:solidFill>
                <a:latin typeface="+mn-lt"/>
                <a:ea typeface="ＭＳ Ｐゴシック" pitchFamily="-28" charset="-128"/>
                <a:cs typeface="ＭＳ Ｐゴシック" pitchFamily="-28" charset="-128"/>
              </a:rPr>
              <a:t>coactivator</a:t>
            </a:r>
            <a:r>
              <a:rPr lang="en-US" sz="1200" kern="1200" dirty="0" smtClean="0">
                <a:solidFill>
                  <a:schemeClr val="tx1"/>
                </a:solidFill>
                <a:latin typeface="+mn-lt"/>
                <a:ea typeface="ＭＳ Ｐゴシック" pitchFamily="-28" charset="-128"/>
                <a:cs typeface="ＭＳ Ｐゴシック" pitchFamily="-28" charset="-128"/>
              </a:rPr>
              <a:t> for nuclear hormone receptors, including steroid, thyroid, retinoid, and vitamin D receptors. The encoded protein acts as an intermediary factor for the ligand-dependent activity of these nuclear receptors, which regulate their target genes upon binding of cognate response elements. This gene has been found to be involved in translocations that result in fusions with other genes in various cancers, including the lysine </a:t>
            </a:r>
            <a:r>
              <a:rPr lang="en-US" sz="1200" kern="1200" dirty="0" err="1" smtClean="0">
                <a:solidFill>
                  <a:schemeClr val="tx1"/>
                </a:solidFill>
                <a:latin typeface="+mn-lt"/>
                <a:ea typeface="ＭＳ Ｐゴシック" pitchFamily="-28" charset="-128"/>
                <a:cs typeface="ＭＳ Ｐゴシック" pitchFamily="-28" charset="-128"/>
              </a:rPr>
              <a:t>acetyltransferase</a:t>
            </a:r>
            <a:r>
              <a:rPr lang="en-US" sz="1200" kern="1200" dirty="0" smtClean="0">
                <a:solidFill>
                  <a:schemeClr val="tx1"/>
                </a:solidFill>
                <a:latin typeface="+mn-lt"/>
                <a:ea typeface="ＭＳ Ｐゴシック" pitchFamily="-28" charset="-128"/>
                <a:cs typeface="ＭＳ Ｐゴシック" pitchFamily="-28" charset="-128"/>
              </a:rPr>
              <a:t> 6A (KAT6A) gene in acute myeloid leukemia, the ETS variant 6 (ETV6) gene in acute lymphoblastic leukemia, and the </a:t>
            </a:r>
            <a:r>
              <a:rPr lang="en-US" sz="1200" kern="1200" dirty="0" err="1" smtClean="0">
                <a:solidFill>
                  <a:schemeClr val="tx1"/>
                </a:solidFill>
                <a:latin typeface="+mn-lt"/>
                <a:ea typeface="ＭＳ Ｐゴシック" pitchFamily="-28" charset="-128"/>
                <a:cs typeface="ＭＳ Ｐゴシック" pitchFamily="-28" charset="-128"/>
              </a:rPr>
              <a:t>hes</a:t>
            </a:r>
            <a:r>
              <a:rPr lang="en-US" sz="1200" kern="1200" dirty="0" smtClean="0">
                <a:solidFill>
                  <a:schemeClr val="tx1"/>
                </a:solidFill>
                <a:latin typeface="+mn-lt"/>
                <a:ea typeface="ＭＳ Ｐゴシック" pitchFamily="-28" charset="-128"/>
                <a:cs typeface="ＭＳ Ｐゴシック" pitchFamily="-28" charset="-128"/>
              </a:rPr>
              <a:t> related family </a:t>
            </a:r>
            <a:r>
              <a:rPr lang="en-US" sz="1200" kern="1200" dirty="0" err="1" smtClean="0">
                <a:solidFill>
                  <a:schemeClr val="tx1"/>
                </a:solidFill>
                <a:latin typeface="+mn-lt"/>
                <a:ea typeface="ＭＳ Ｐゴシック" pitchFamily="-28" charset="-128"/>
                <a:cs typeface="ＭＳ Ｐゴシック" pitchFamily="-28" charset="-128"/>
              </a:rPr>
              <a:t>bHLH</a:t>
            </a:r>
            <a:r>
              <a:rPr lang="en-US" sz="1200" kern="1200" dirty="0" smtClean="0">
                <a:solidFill>
                  <a:schemeClr val="tx1"/>
                </a:solidFill>
                <a:latin typeface="+mn-lt"/>
                <a:ea typeface="ＭＳ Ｐゴシック" pitchFamily="-28" charset="-128"/>
                <a:cs typeface="ＭＳ Ｐゴシック" pitchFamily="-28" charset="-128"/>
              </a:rPr>
              <a:t> transcription factor with YRPW motif 1 (HEY1) gene in </a:t>
            </a:r>
            <a:r>
              <a:rPr lang="en-US" sz="1200" kern="1200" dirty="0" err="1" smtClean="0">
                <a:solidFill>
                  <a:schemeClr val="tx1"/>
                </a:solidFill>
                <a:latin typeface="+mn-lt"/>
                <a:ea typeface="ＭＳ Ｐゴシック" pitchFamily="-28" charset="-128"/>
                <a:cs typeface="ＭＳ Ｐゴシック" pitchFamily="-28" charset="-128"/>
              </a:rPr>
              <a:t>mesenchymal</a:t>
            </a:r>
            <a:r>
              <a:rPr lang="en-US" sz="1200" kern="1200" dirty="0" smtClean="0">
                <a:solidFill>
                  <a:schemeClr val="tx1"/>
                </a:solidFill>
                <a:latin typeface="+mn-lt"/>
                <a:ea typeface="ＭＳ Ｐゴシック" pitchFamily="-28" charset="-128"/>
                <a:cs typeface="ＭＳ Ｐゴシック" pitchFamily="-28" charset="-128"/>
              </a:rPr>
              <a:t> </a:t>
            </a:r>
            <a:r>
              <a:rPr lang="en-US" sz="1200" kern="1200" dirty="0" err="1" smtClean="0">
                <a:solidFill>
                  <a:schemeClr val="tx1"/>
                </a:solidFill>
                <a:latin typeface="+mn-lt"/>
                <a:ea typeface="ＭＳ Ｐゴシック" pitchFamily="-28" charset="-128"/>
                <a:cs typeface="ＭＳ Ｐゴシック" pitchFamily="-28" charset="-128"/>
              </a:rPr>
              <a:t>chondrosarcoma</a:t>
            </a:r>
            <a:r>
              <a:rPr lang="en-US" sz="1200" kern="1200" dirty="0" smtClean="0">
                <a:solidFill>
                  <a:schemeClr val="tx1"/>
                </a:solidFill>
                <a:latin typeface="+mn-lt"/>
                <a:ea typeface="ＭＳ Ｐゴシック" pitchFamily="-28" charset="-128"/>
                <a:cs typeface="ＭＳ Ｐゴシック" pitchFamily="-28" charset="-128"/>
              </a:rPr>
              <a:t>. Alternative splicing results in multiple transcript variants. [provided by </a:t>
            </a:r>
            <a:r>
              <a:rPr lang="en-US" sz="1200" kern="1200" dirty="0" err="1" smtClean="0">
                <a:solidFill>
                  <a:schemeClr val="tx1"/>
                </a:solidFill>
                <a:latin typeface="+mn-lt"/>
                <a:ea typeface="ＭＳ Ｐゴシック" pitchFamily="-28" charset="-128"/>
                <a:cs typeface="ＭＳ Ｐゴシック" pitchFamily="-28" charset="-128"/>
              </a:rPr>
              <a:t>RefSeq</a:t>
            </a:r>
            <a:r>
              <a:rPr lang="en-US" sz="1200" kern="1200" dirty="0" smtClean="0">
                <a:solidFill>
                  <a:schemeClr val="tx1"/>
                </a:solidFill>
                <a:latin typeface="+mn-lt"/>
                <a:ea typeface="ＭＳ Ｐゴシック" pitchFamily="-28" charset="-128"/>
                <a:cs typeface="ＭＳ Ｐゴシック" pitchFamily="-28" charset="-128"/>
              </a:rPr>
              <a:t>, Mar 2016]</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14</a:t>
            </a:fld>
            <a:endParaRPr lang="en-US"/>
          </a:p>
        </p:txBody>
      </p:sp>
    </p:spTree>
    <p:extLst>
      <p:ext uri="{BB962C8B-B14F-4D97-AF65-F5344CB8AC3E}">
        <p14:creationId xmlns:p14="http://schemas.microsoft.com/office/powerpoint/2010/main" val="1402586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pitchFamily="-28" charset="-128"/>
                <a:cs typeface="ＭＳ Ｐゴシック" pitchFamily="-28" charset="-128"/>
              </a:rPr>
              <a:t>Three mechanisms:</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MYB activation by truncation</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Enhancer translocation driving aberrant MYB-QKI expression</a:t>
            </a:r>
          </a:p>
          <a:p>
            <a:pPr marL="171450" indent="-171450">
              <a:buFont typeface="Arial" charset="0"/>
              <a:buChar char="•"/>
            </a:pPr>
            <a:r>
              <a:rPr lang="en-US" sz="1200" kern="1200" dirty="0" err="1" smtClean="0">
                <a:solidFill>
                  <a:schemeClr val="tx1"/>
                </a:solidFill>
                <a:latin typeface="+mn-lt"/>
                <a:ea typeface="ＭＳ Ｐゴシック" pitchFamily="-28" charset="-128"/>
                <a:cs typeface="ＭＳ Ｐゴシック" pitchFamily="-28" charset="-128"/>
              </a:rPr>
              <a:t>Hemizygous</a:t>
            </a:r>
            <a:r>
              <a:rPr lang="en-US" sz="1200" kern="1200" dirty="0" smtClean="0">
                <a:solidFill>
                  <a:schemeClr val="tx1"/>
                </a:solidFill>
                <a:latin typeface="+mn-lt"/>
                <a:ea typeface="ＭＳ Ｐゴシック" pitchFamily="-28" charset="-128"/>
                <a:cs typeface="ＭＳ Ｐゴシック" pitchFamily="-28" charset="-128"/>
              </a:rPr>
              <a:t> loss of the tumor suppressor </a:t>
            </a:r>
            <a:r>
              <a:rPr lang="en-US" sz="1200" i="1" kern="1200" dirty="0" smtClean="0">
                <a:solidFill>
                  <a:schemeClr val="tx1"/>
                </a:solidFill>
                <a:latin typeface="+mn-lt"/>
                <a:ea typeface="ＭＳ Ｐゴシック" pitchFamily="-28" charset="-128"/>
                <a:cs typeface="ＭＳ Ｐゴシック" pitchFamily="-28" charset="-128"/>
              </a:rPr>
              <a:t>QKI</a:t>
            </a: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i="1" kern="1200" dirty="0" smtClean="0">
                <a:solidFill>
                  <a:schemeClr val="tx1"/>
                </a:solidFill>
                <a:latin typeface="+mn-lt"/>
                <a:ea typeface="ＭＳ Ｐゴシック" pitchFamily="-28" charset="-128"/>
                <a:cs typeface="ＭＳ Ｐゴシック" pitchFamily="-28" charset="-128"/>
              </a:rPr>
              <a:t>MYB: Transcriptional activator; DNA-binding protein that specifically recognize the sequence 5-YAAC[GT]G-3. Plays an important role in the control of proliferation and differentiation of hematopoietic progenitor cells.</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sz="1200" i="1" kern="1200" dirty="0" smtClean="0">
                <a:solidFill>
                  <a:schemeClr val="tx1"/>
                </a:solidFill>
                <a:latin typeface="+mn-lt"/>
                <a:ea typeface="ＭＳ Ｐゴシック" pitchFamily="-28" charset="-128"/>
                <a:cs typeface="ＭＳ Ｐゴシック" pitchFamily="-28" charset="-128"/>
              </a:rPr>
              <a:t>QKI:</a:t>
            </a:r>
            <a:r>
              <a:rPr lang="en-US" sz="1200" i="1" kern="1200" baseline="0" dirty="0" smtClean="0">
                <a:solidFill>
                  <a:schemeClr val="tx1"/>
                </a:solidFill>
                <a:latin typeface="+mn-lt"/>
                <a:ea typeface="ＭＳ Ｐゴシック" pitchFamily="-28" charset="-128"/>
                <a:cs typeface="ＭＳ Ｐゴシック" pitchFamily="-28" charset="-128"/>
              </a:rPr>
              <a:t> The protein encoded by this gene is an RNA-binding protein that regulates pre-mRNA splicing, export of mRNAs from the nucleus, protein translation, and mRNA stability</a:t>
            </a: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b="1" i="0" u="none" strike="noStrike" kern="1200" baseline="0" dirty="0" smtClean="0">
                <a:solidFill>
                  <a:schemeClr val="tx1"/>
                </a:solidFill>
                <a:latin typeface="+mn-lt"/>
                <a:ea typeface="ＭＳ Ｐゴシック" pitchFamily="-28" charset="-128"/>
                <a:cs typeface="ＭＳ Ｐゴシック" pitchFamily="-28" charset="-128"/>
              </a:rPr>
              <a:t>Figure 8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contributes to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oncogenesis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through at least three mechanisms.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disrupts both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resulting in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deletion of the 3′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the 5′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(1) This results in proximal translocation of H3K27ac-bound enhancers in the 3′ ?region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to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activation. (2) The MYB-QKI fusion protein that is expressed is oncogenic, functions as a transcription factor and exhibits the ability to bind to and activate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autoregulatory</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feedback loop. (3)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loss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results in suppression of the expression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which functions as a tumor-suppressor gene. </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15</a:t>
            </a:fld>
            <a:endParaRPr lang="en-US"/>
          </a:p>
        </p:txBody>
      </p:sp>
    </p:spTree>
    <p:extLst>
      <p:ext uri="{BB962C8B-B14F-4D97-AF65-F5344CB8AC3E}">
        <p14:creationId xmlns:p14="http://schemas.microsoft.com/office/powerpoint/2010/main" val="241909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pitchFamily="-28" charset="-128"/>
                <a:cs typeface="ＭＳ Ｐゴシック" pitchFamily="-28" charset="-128"/>
              </a:rPr>
              <a:t>Three mechanisms:</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MYB activation by truncation</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Enhancer translocation driving aberrant MYB-QKI expression</a:t>
            </a:r>
          </a:p>
          <a:p>
            <a:pPr marL="171450" indent="-171450">
              <a:buFont typeface="Arial" charset="0"/>
              <a:buChar char="•"/>
            </a:pPr>
            <a:r>
              <a:rPr lang="en-US" sz="1200" kern="1200" dirty="0" err="1" smtClean="0">
                <a:solidFill>
                  <a:schemeClr val="tx1"/>
                </a:solidFill>
                <a:latin typeface="+mn-lt"/>
                <a:ea typeface="ＭＳ Ｐゴシック" pitchFamily="-28" charset="-128"/>
                <a:cs typeface="ＭＳ Ｐゴシック" pitchFamily="-28" charset="-128"/>
              </a:rPr>
              <a:t>Hemizygous</a:t>
            </a:r>
            <a:r>
              <a:rPr lang="en-US" sz="1200" kern="1200" dirty="0" smtClean="0">
                <a:solidFill>
                  <a:schemeClr val="tx1"/>
                </a:solidFill>
                <a:latin typeface="+mn-lt"/>
                <a:ea typeface="ＭＳ Ｐゴシック" pitchFamily="-28" charset="-128"/>
                <a:cs typeface="ＭＳ Ｐゴシック" pitchFamily="-28" charset="-128"/>
              </a:rPr>
              <a:t> loss of the tumor suppressor </a:t>
            </a:r>
            <a:r>
              <a:rPr lang="en-US" sz="1200" i="1" kern="1200" dirty="0" smtClean="0">
                <a:solidFill>
                  <a:schemeClr val="tx1"/>
                </a:solidFill>
                <a:latin typeface="+mn-lt"/>
                <a:ea typeface="ＭＳ Ｐゴシック" pitchFamily="-28" charset="-128"/>
                <a:cs typeface="ＭＳ Ｐゴシック" pitchFamily="-28" charset="-128"/>
              </a:rPr>
              <a:t>QKI</a:t>
            </a: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i="1" kern="1200" dirty="0" smtClean="0">
                <a:solidFill>
                  <a:schemeClr val="tx1"/>
                </a:solidFill>
                <a:latin typeface="+mn-lt"/>
                <a:ea typeface="ＭＳ Ｐゴシック" pitchFamily="-28" charset="-128"/>
                <a:cs typeface="ＭＳ Ｐゴシック" pitchFamily="-28" charset="-128"/>
              </a:rPr>
              <a:t>MYB: Transcriptional activator; DNA-binding protein that specifically recognize the sequence 5-YAAC[GT]G-3. Plays an important role in the control of proliferation and differentiation of hematopoietic progenitor cells.</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sz="1200" i="1" kern="1200" dirty="0" smtClean="0">
                <a:solidFill>
                  <a:schemeClr val="tx1"/>
                </a:solidFill>
                <a:latin typeface="+mn-lt"/>
                <a:ea typeface="ＭＳ Ｐゴシック" pitchFamily="-28" charset="-128"/>
                <a:cs typeface="ＭＳ Ｐゴシック" pitchFamily="-28" charset="-128"/>
              </a:rPr>
              <a:t>QKI:</a:t>
            </a:r>
            <a:r>
              <a:rPr lang="en-US" sz="1200" i="1" kern="1200" baseline="0" dirty="0" smtClean="0">
                <a:solidFill>
                  <a:schemeClr val="tx1"/>
                </a:solidFill>
                <a:latin typeface="+mn-lt"/>
                <a:ea typeface="ＭＳ Ｐゴシック" pitchFamily="-28" charset="-128"/>
                <a:cs typeface="ＭＳ Ｐゴシック" pitchFamily="-28" charset="-128"/>
              </a:rPr>
              <a:t> The protein encoded by this gene is an RNA-binding protein that regulates pre-mRNA splicing, export of mRNAs from the nucleus, protein translation, and mRNA stability</a:t>
            </a: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b="1" i="0" u="none" strike="noStrike" kern="1200" baseline="0" dirty="0" smtClean="0">
                <a:solidFill>
                  <a:schemeClr val="tx1"/>
                </a:solidFill>
                <a:latin typeface="+mn-lt"/>
                <a:ea typeface="ＭＳ Ｐゴシック" pitchFamily="-28" charset="-128"/>
                <a:cs typeface="ＭＳ Ｐゴシック" pitchFamily="-28" charset="-128"/>
              </a:rPr>
              <a:t>Figure 8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contributes to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oncogenesis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through at least three mechanisms.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disrupts both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resulting in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deletion of the 3′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the 5′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(1) This results in proximal translocation of H3K27ac-bound enhancers in the 3′ ?region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to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activation. (2) The MYB-QKI fusion protein that is expressed is oncogenic, functions as a transcription factor and exhibits the ability to bind to and activate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autoregulatory</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feedback loop. (3)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loss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results in suppression of the expression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which functions as a tumor-suppressor gene. </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16</a:t>
            </a:fld>
            <a:endParaRPr lang="en-US"/>
          </a:p>
        </p:txBody>
      </p:sp>
    </p:spTree>
    <p:extLst>
      <p:ext uri="{BB962C8B-B14F-4D97-AF65-F5344CB8AC3E}">
        <p14:creationId xmlns:p14="http://schemas.microsoft.com/office/powerpoint/2010/main" val="24190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pitchFamily="-28" charset="-128"/>
                <a:cs typeface="ＭＳ Ｐゴシック" pitchFamily="-28" charset="-128"/>
              </a:rPr>
              <a:t>Three mechanisms:</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MYB activation by truncation</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Enhancer translocation driving aberrant MYB-QKI expression</a:t>
            </a:r>
          </a:p>
          <a:p>
            <a:pPr marL="171450" indent="-171450">
              <a:buFont typeface="Arial" charset="0"/>
              <a:buChar char="•"/>
            </a:pPr>
            <a:r>
              <a:rPr lang="en-US" sz="1200" kern="1200" dirty="0" err="1" smtClean="0">
                <a:solidFill>
                  <a:schemeClr val="tx1"/>
                </a:solidFill>
                <a:latin typeface="+mn-lt"/>
                <a:ea typeface="ＭＳ Ｐゴシック" pitchFamily="-28" charset="-128"/>
                <a:cs typeface="ＭＳ Ｐゴシック" pitchFamily="-28" charset="-128"/>
              </a:rPr>
              <a:t>Hemizygous</a:t>
            </a:r>
            <a:r>
              <a:rPr lang="en-US" sz="1200" kern="1200" dirty="0" smtClean="0">
                <a:solidFill>
                  <a:schemeClr val="tx1"/>
                </a:solidFill>
                <a:latin typeface="+mn-lt"/>
                <a:ea typeface="ＭＳ Ｐゴシック" pitchFamily="-28" charset="-128"/>
                <a:cs typeface="ＭＳ Ｐゴシック" pitchFamily="-28" charset="-128"/>
              </a:rPr>
              <a:t> loss of the tumor suppressor </a:t>
            </a:r>
            <a:r>
              <a:rPr lang="en-US" sz="1200" i="1" kern="1200" dirty="0" smtClean="0">
                <a:solidFill>
                  <a:schemeClr val="tx1"/>
                </a:solidFill>
                <a:latin typeface="+mn-lt"/>
                <a:ea typeface="ＭＳ Ｐゴシック" pitchFamily="-28" charset="-128"/>
                <a:cs typeface="ＭＳ Ｐゴシック" pitchFamily="-28" charset="-128"/>
              </a:rPr>
              <a:t>QKI</a:t>
            </a: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i="1" kern="1200" dirty="0" smtClean="0">
                <a:solidFill>
                  <a:schemeClr val="tx1"/>
                </a:solidFill>
                <a:latin typeface="+mn-lt"/>
                <a:ea typeface="ＭＳ Ｐゴシック" pitchFamily="-28" charset="-128"/>
                <a:cs typeface="ＭＳ Ｐゴシック" pitchFamily="-28" charset="-128"/>
              </a:rPr>
              <a:t>MYB: Transcriptional activator; DNA-binding protein that specifically recognize the sequence 5-YAAC[GT]G-3. Plays an important role in the control of proliferation and differentiation of hematopoietic progenitor cells.</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sz="1200" i="1" kern="1200" dirty="0" smtClean="0">
                <a:solidFill>
                  <a:schemeClr val="tx1"/>
                </a:solidFill>
                <a:latin typeface="+mn-lt"/>
                <a:ea typeface="ＭＳ Ｐゴシック" pitchFamily="-28" charset="-128"/>
                <a:cs typeface="ＭＳ Ｐゴシック" pitchFamily="-28" charset="-128"/>
              </a:rPr>
              <a:t>QKI:</a:t>
            </a:r>
            <a:r>
              <a:rPr lang="en-US" sz="1200" i="1" kern="1200" baseline="0" dirty="0" smtClean="0">
                <a:solidFill>
                  <a:schemeClr val="tx1"/>
                </a:solidFill>
                <a:latin typeface="+mn-lt"/>
                <a:ea typeface="ＭＳ Ｐゴシック" pitchFamily="-28" charset="-128"/>
                <a:cs typeface="ＭＳ Ｐゴシック" pitchFamily="-28" charset="-128"/>
              </a:rPr>
              <a:t> The protein encoded by this gene is an RNA-binding protein that regulates pre-mRNA splicing, export of mRNAs from the nucleus, protein translation, and mRNA stability</a:t>
            </a: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b="1" i="0" u="none" strike="noStrike" kern="1200" baseline="0" dirty="0" smtClean="0">
                <a:solidFill>
                  <a:schemeClr val="tx1"/>
                </a:solidFill>
                <a:latin typeface="+mn-lt"/>
                <a:ea typeface="ＭＳ Ｐゴシック" pitchFamily="-28" charset="-128"/>
                <a:cs typeface="ＭＳ Ｐゴシック" pitchFamily="-28" charset="-128"/>
              </a:rPr>
              <a:t>Figure 8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contributes to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oncogenesis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through at least three mechanisms.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disrupts both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resulting in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deletion of the 3′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the 5′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(1) This results in proximal translocation of H3K27ac-bound enhancers in the 3′ ?region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to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activation. (2) The MYB-QKI fusion protein that is expressed is oncogenic, functions as a transcription factor and exhibits the ability to bind to and activate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autoregulatory</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feedback loop. (3)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loss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results in suppression of the expression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which functions as a tumor-suppressor gene. </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17</a:t>
            </a:fld>
            <a:endParaRPr lang="en-US"/>
          </a:p>
        </p:txBody>
      </p:sp>
    </p:spTree>
    <p:extLst>
      <p:ext uri="{BB962C8B-B14F-4D97-AF65-F5344CB8AC3E}">
        <p14:creationId xmlns:p14="http://schemas.microsoft.com/office/powerpoint/2010/main" val="241909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Each effect provides a specific genomic signature allowing detection</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19</a:t>
            </a:fld>
            <a:endParaRPr lang="en-US"/>
          </a:p>
        </p:txBody>
      </p:sp>
    </p:spTree>
    <p:extLst>
      <p:ext uri="{BB962C8B-B14F-4D97-AF65-F5344CB8AC3E}">
        <p14:creationId xmlns:p14="http://schemas.microsoft.com/office/powerpoint/2010/main" val="1365544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Banding: metaphase chromosome stained with trypsin, AT regions stain more darkly</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20</a:t>
            </a:fld>
            <a:endParaRPr lang="en-US"/>
          </a:p>
        </p:txBody>
      </p:sp>
    </p:spTree>
    <p:extLst>
      <p:ext uri="{BB962C8B-B14F-4D97-AF65-F5344CB8AC3E}">
        <p14:creationId xmlns:p14="http://schemas.microsoft.com/office/powerpoint/2010/main" val="822890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21</a:t>
            </a:fld>
            <a:endParaRPr lang="en-US"/>
          </a:p>
        </p:txBody>
      </p:sp>
    </p:spTree>
    <p:extLst>
      <p:ext uri="{BB962C8B-B14F-4D97-AF65-F5344CB8AC3E}">
        <p14:creationId xmlns:p14="http://schemas.microsoft.com/office/powerpoint/2010/main" val="104152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Discovery of ETS fusions in prostate cancer</a:t>
            </a:r>
          </a:p>
          <a:p>
            <a:endParaRPr lang="en-US" dirty="0" smtClean="0"/>
          </a:p>
          <a:p>
            <a:r>
              <a:rPr lang="en-US" dirty="0" smtClean="0"/>
              <a:t>“COPA” method</a:t>
            </a:r>
          </a:p>
          <a:p>
            <a:endParaRPr lang="en-US" dirty="0" smtClean="0"/>
          </a:p>
          <a:p>
            <a:r>
              <a:rPr lang="en-US" dirty="0" smtClean="0"/>
              <a:t>* No longer used since the discovery of RNA-</a:t>
            </a:r>
            <a:r>
              <a:rPr lang="en-US" dirty="0" err="1" smtClean="0"/>
              <a:t>Seq</a:t>
            </a:r>
            <a:endParaRPr lang="en-US" dirty="0" smtClean="0"/>
          </a:p>
          <a:p>
            <a:endParaRPr lang="en-US" dirty="0" smtClean="0"/>
          </a:p>
          <a:p>
            <a:r>
              <a:rPr lang="en-US" dirty="0" smtClean="0"/>
              <a:t>* Androgen</a:t>
            </a:r>
            <a:r>
              <a:rPr lang="en-US" baseline="0" dirty="0" smtClean="0"/>
              <a:t> regulated TMPRSS2</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22</a:t>
            </a:fld>
            <a:endParaRPr lang="en-US"/>
          </a:p>
        </p:txBody>
      </p:sp>
    </p:spTree>
    <p:extLst>
      <p:ext uri="{BB962C8B-B14F-4D97-AF65-F5344CB8AC3E}">
        <p14:creationId xmlns:p14="http://schemas.microsoft.com/office/powerpoint/2010/main" val="208779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a:t>
            </a:fld>
            <a:endParaRPr lang="en-US"/>
          </a:p>
        </p:txBody>
      </p:sp>
    </p:spTree>
    <p:extLst>
      <p:ext uri="{BB962C8B-B14F-4D97-AF65-F5344CB8AC3E}">
        <p14:creationId xmlns:p14="http://schemas.microsoft.com/office/powerpoint/2010/main" val="116087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Detect rearrangement breakpoints</a:t>
            </a:r>
          </a:p>
          <a:p>
            <a:r>
              <a:rPr lang="en-US" dirty="0" smtClean="0"/>
              <a:t>* Infer fusion based on location of breakpoints connecting distinct genes</a:t>
            </a:r>
          </a:p>
          <a:p>
            <a:r>
              <a:rPr lang="en-US" dirty="0" smtClean="0"/>
              <a:t>* Complicated by complex rearrangements / insertions</a:t>
            </a:r>
          </a:p>
          <a:p>
            <a:endParaRPr lang="en-US" dirty="0" smtClean="0"/>
          </a:p>
          <a:p>
            <a:endParaRPr lang="en-US" dirty="0" smtClean="0"/>
          </a:p>
          <a:p>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 </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Here we report whole-genome sequencing from nine individuals with colorectal cancer, including primary colorectal tumors and matched adjacent non-tumor tissues, at an average of 30.7. and 31.9. coverage, respectively. We identify an average of 75 somatic rearrangements per tumor, including complex networks of translocations between pairs of chromosomes. Eleven rearrangements encode predicted in-frame fusion proteins, including a fusion of </a:t>
            </a:r>
            <a:r>
              <a:rPr lang="en-US" sz="1200" b="1" i="1" u="none" strike="noStrike" kern="1200" baseline="0" dirty="0" smtClean="0">
                <a:solidFill>
                  <a:schemeClr val="tx1"/>
                </a:solidFill>
                <a:latin typeface="+mn-lt"/>
                <a:ea typeface="ＭＳ Ｐゴシック" pitchFamily="-28" charset="-128"/>
                <a:cs typeface="ＭＳ Ｐゴシック" pitchFamily="-28" charset="-128"/>
              </a:rPr>
              <a:t>VTI1A </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and </a:t>
            </a:r>
            <a:r>
              <a:rPr lang="en-US" sz="1200" b="1" i="1" u="none" strike="noStrike" kern="1200" baseline="0" dirty="0" smtClean="0">
                <a:solidFill>
                  <a:schemeClr val="tx1"/>
                </a:solidFill>
                <a:latin typeface="+mn-lt"/>
                <a:ea typeface="ＭＳ Ｐゴシック" pitchFamily="-28" charset="-128"/>
                <a:cs typeface="ＭＳ Ｐゴシック" pitchFamily="-28" charset="-128"/>
              </a:rPr>
              <a:t>TCF7L2 </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found in 3 out of 97 colorectal cancers. Although </a:t>
            </a:r>
            <a:r>
              <a:rPr lang="en-US" sz="1200" b="1" i="1" u="none" strike="noStrike" kern="1200" baseline="0" dirty="0" smtClean="0">
                <a:solidFill>
                  <a:schemeClr val="tx1"/>
                </a:solidFill>
                <a:latin typeface="+mn-lt"/>
                <a:ea typeface="ＭＳ Ｐゴシック" pitchFamily="-28" charset="-128"/>
                <a:cs typeface="ＭＳ Ｐゴシック" pitchFamily="-28" charset="-128"/>
              </a:rPr>
              <a:t>TCF7L2 </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encodes TCF4, which cooperates with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b</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-catenin4 in colorectal carcinogenesis5,6, the fusion lacks the TCF4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b</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-catenin–binding domain. We found a colorectal carcinoma cell line harboring the fusion gene to be dependent on </a:t>
            </a:r>
            <a:r>
              <a:rPr lang="en-US" sz="1200" b="1" i="1" u="none" strike="noStrike" kern="1200" baseline="0" dirty="0" smtClean="0">
                <a:solidFill>
                  <a:schemeClr val="tx1"/>
                </a:solidFill>
                <a:latin typeface="+mn-lt"/>
                <a:ea typeface="ＭＳ Ｐゴシック" pitchFamily="-28" charset="-128"/>
                <a:cs typeface="ＭＳ Ｐゴシック" pitchFamily="-28" charset="-128"/>
              </a:rPr>
              <a:t>VTI1A-TCF7L2 </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for anchorage-independent growth using RNA interference-mediated knockdown. </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23</a:t>
            </a:fld>
            <a:endParaRPr lang="en-US"/>
          </a:p>
        </p:txBody>
      </p:sp>
    </p:spTree>
    <p:extLst>
      <p:ext uri="{BB962C8B-B14F-4D97-AF65-F5344CB8AC3E}">
        <p14:creationId xmlns:p14="http://schemas.microsoft.com/office/powerpoint/2010/main" val="3116554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Exons of both genes must be expressed in a fusion transcript</a:t>
            </a:r>
          </a:p>
          <a:p>
            <a:r>
              <a:rPr lang="en-US" dirty="0" smtClean="0"/>
              <a:t>* </a:t>
            </a:r>
            <a:r>
              <a:rPr lang="en-US" dirty="0" err="1" smtClean="0"/>
              <a:t>Juxstaposition</a:t>
            </a:r>
            <a:r>
              <a:rPr lang="en-US" dirty="0" smtClean="0"/>
              <a:t> to </a:t>
            </a:r>
            <a:r>
              <a:rPr lang="en-US" dirty="0" err="1" smtClean="0"/>
              <a:t>promotor</a:t>
            </a:r>
            <a:r>
              <a:rPr lang="en-US" dirty="0" smtClean="0"/>
              <a:t>/enhancer elements of another gene may not be detectable</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24</a:t>
            </a:fld>
            <a:endParaRPr lang="en-US"/>
          </a:p>
        </p:txBody>
      </p:sp>
    </p:spTree>
    <p:extLst>
      <p:ext uri="{BB962C8B-B14F-4D97-AF65-F5344CB8AC3E}">
        <p14:creationId xmlns:p14="http://schemas.microsoft.com/office/powerpoint/2010/main" val="3631835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ＭＳ Ｐゴシック" pitchFamily="-28" charset="-128"/>
                <a:cs typeface="ＭＳ Ｐゴシック" pitchFamily="-28" charset="-128"/>
              </a:rPr>
              <a:t>The number of new gene fusions reported each year from 1982 to 2014 (REF. 5) is shown. Unbiased gene fusions are those detected by deep sequencing, whereas guided gene fusions represent those identified as the result of molecular analyses directed by prior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cyto</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)genetic information. </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25</a:t>
            </a:fld>
            <a:endParaRPr lang="en-US"/>
          </a:p>
        </p:txBody>
      </p:sp>
    </p:spTree>
    <p:extLst>
      <p:ext uri="{BB962C8B-B14F-4D97-AF65-F5344CB8AC3E}">
        <p14:creationId xmlns:p14="http://schemas.microsoft.com/office/powerpoint/2010/main" val="1982275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ea typeface="ＭＳ Ｐゴシック" charset="0"/>
                <a:cs typeface="ＭＳ Ｐゴシック" charset="0"/>
              </a:rPr>
              <a:t>* Focusing on </a:t>
            </a:r>
            <a:r>
              <a:rPr lang="en-US" dirty="0" err="1" smtClean="0">
                <a:latin typeface="Calibri" charset="0"/>
                <a:ea typeface="ＭＳ Ｐゴシック" charset="0"/>
                <a:cs typeface="ＭＳ Ｐゴシック" charset="0"/>
              </a:rPr>
              <a:t>illumina</a:t>
            </a:r>
            <a:r>
              <a:rPr lang="en-US" dirty="0" smtClean="0">
                <a:latin typeface="Calibri" charset="0"/>
                <a:ea typeface="ＭＳ Ｐゴシック" charset="0"/>
                <a:cs typeface="ＭＳ Ｐゴシック" charset="0"/>
              </a:rPr>
              <a:t> sequencing since it is the most common, and arguably</a:t>
            </a:r>
          </a:p>
          <a:p>
            <a:r>
              <a:rPr lang="en-US" dirty="0" smtClean="0">
                <a:latin typeface="Calibri" charset="0"/>
                <a:ea typeface="ＭＳ Ｐゴシック" charset="0"/>
                <a:cs typeface="ＭＳ Ｐゴシック" charset="0"/>
              </a:rPr>
              <a:t>  the current </a:t>
            </a:r>
            <a:r>
              <a:rPr lang="en-US" dirty="0" err="1" smtClean="0">
                <a:latin typeface="Calibri" charset="0"/>
                <a:ea typeface="ＭＳ Ｐゴシック" charset="0"/>
                <a:cs typeface="ＭＳ Ｐゴシック" charset="0"/>
              </a:rPr>
              <a:t>defacto</a:t>
            </a:r>
            <a:r>
              <a:rPr lang="en-US" dirty="0" smtClean="0">
                <a:latin typeface="Calibri" charset="0"/>
                <a:ea typeface="ＭＳ Ｐゴシック" charset="0"/>
                <a:cs typeface="ＭＳ Ｐゴシック" charset="0"/>
              </a:rPr>
              <a:t> standard</a:t>
            </a:r>
          </a:p>
          <a:p>
            <a:endParaRPr lang="en-US"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 Important: size selection results in a specific length distribution for fragments,</a:t>
            </a:r>
          </a:p>
          <a:p>
            <a:r>
              <a:rPr lang="en-US" dirty="0" smtClean="0">
                <a:latin typeface="Calibri" charset="0"/>
                <a:ea typeface="ＭＳ Ｐゴシック" charset="0"/>
                <a:cs typeface="ＭＳ Ｐゴシック" charset="0"/>
              </a:rPr>
              <a:t>  and this length distribution will be important during fusion prediction</a:t>
            </a:r>
          </a:p>
          <a:p>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783368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Spanning reads also called:</a:t>
            </a:r>
          </a:p>
          <a:p>
            <a:r>
              <a:rPr lang="en-US" dirty="0" smtClean="0"/>
              <a:t> - Bridging reads</a:t>
            </a:r>
          </a:p>
          <a:p>
            <a:endParaRPr lang="en-US" dirty="0" smtClean="0"/>
          </a:p>
          <a:p>
            <a:r>
              <a:rPr lang="en-US" dirty="0" smtClean="0"/>
              <a:t>* Split reads also called:</a:t>
            </a:r>
          </a:p>
          <a:p>
            <a:r>
              <a:rPr lang="en-US" dirty="0" smtClean="0"/>
              <a:t> - Spanning reads</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27</a:t>
            </a:fld>
            <a:endParaRPr lang="en-US"/>
          </a:p>
        </p:txBody>
      </p:sp>
    </p:spTree>
    <p:extLst>
      <p:ext uri="{BB962C8B-B14F-4D97-AF65-F5344CB8AC3E}">
        <p14:creationId xmlns:p14="http://schemas.microsoft.com/office/powerpoint/2010/main" val="2393183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Spanning reads also called:</a:t>
            </a:r>
          </a:p>
          <a:p>
            <a:r>
              <a:rPr lang="en-US" dirty="0" smtClean="0"/>
              <a:t> - Bridging reads</a:t>
            </a:r>
          </a:p>
          <a:p>
            <a:endParaRPr lang="en-US" dirty="0" smtClean="0"/>
          </a:p>
          <a:p>
            <a:r>
              <a:rPr lang="en-US" dirty="0" smtClean="0"/>
              <a:t>* Split reads also called:</a:t>
            </a:r>
          </a:p>
          <a:p>
            <a:r>
              <a:rPr lang="en-US" dirty="0" smtClean="0"/>
              <a:t> - Spanning reads</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28</a:t>
            </a:fld>
            <a:endParaRPr lang="en-US"/>
          </a:p>
        </p:txBody>
      </p:sp>
    </p:spTree>
    <p:extLst>
      <p:ext uri="{BB962C8B-B14F-4D97-AF65-F5344CB8AC3E}">
        <p14:creationId xmlns:p14="http://schemas.microsoft.com/office/powerpoint/2010/main" val="2393183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Mapping and alignment problems</a:t>
            </a:r>
          </a:p>
          <a:p>
            <a:endParaRPr lang="en-US" dirty="0" smtClean="0"/>
          </a:p>
          <a:p>
            <a:r>
              <a:rPr lang="en-US" dirty="0" smtClean="0"/>
              <a:t>Alignment problem: find a matching between read nucleotides and</a:t>
            </a:r>
          </a:p>
          <a:p>
            <a:r>
              <a:rPr lang="en-US" dirty="0" smtClean="0"/>
              <a:t>reference nucleotides to minimize a score penalizing matches /</a:t>
            </a:r>
          </a:p>
          <a:p>
            <a:r>
              <a:rPr lang="en-US" dirty="0" smtClean="0"/>
              <a:t>mismatches / </a:t>
            </a:r>
            <a:r>
              <a:rPr lang="en-US" dirty="0" err="1" smtClean="0"/>
              <a:t>indels</a:t>
            </a:r>
            <a:r>
              <a:rPr lang="en-US" dirty="0" smtClean="0"/>
              <a:t>.</a:t>
            </a:r>
          </a:p>
          <a:p>
            <a:endParaRPr lang="en-US" dirty="0" smtClean="0"/>
          </a:p>
          <a:p>
            <a:r>
              <a:rPr lang="en-US" dirty="0" smtClean="0"/>
              <a:t>Mapping problem: find the genomic loci that minimizes the alignment</a:t>
            </a:r>
          </a:p>
          <a:p>
            <a:r>
              <a:rPr lang="en-US" dirty="0" smtClean="0"/>
              <a:t>score.</a:t>
            </a:r>
          </a:p>
          <a:p>
            <a:endParaRPr lang="en-US" dirty="0" smtClean="0"/>
          </a:p>
          <a:p>
            <a:r>
              <a:rPr lang="en-US" dirty="0" smtClean="0"/>
              <a:t>It is assumed that for a reasonable penalty on </a:t>
            </a:r>
            <a:r>
              <a:rPr lang="en-US" dirty="0" err="1" smtClean="0"/>
              <a:t>indels</a:t>
            </a:r>
            <a:r>
              <a:rPr lang="en-US" dirty="0" smtClean="0"/>
              <a:t>, an alignment</a:t>
            </a:r>
          </a:p>
          <a:p>
            <a:r>
              <a:rPr lang="en-US" dirty="0" smtClean="0"/>
              <a:t>of a read will be restricted to one or possibly a handful of genomic</a:t>
            </a:r>
          </a:p>
          <a:p>
            <a:r>
              <a:rPr lang="en-US" dirty="0" smtClean="0"/>
              <a:t>loci.  This fact is leveraged during mapping and alignment.  The </a:t>
            </a:r>
          </a:p>
          <a:p>
            <a:r>
              <a:rPr lang="en-US" dirty="0" smtClean="0"/>
              <a:t>mapping locations are found using hash based lookups, and alignments</a:t>
            </a:r>
          </a:p>
          <a:p>
            <a:r>
              <a:rPr lang="en-US" dirty="0" smtClean="0"/>
              <a:t>are extended.</a:t>
            </a:r>
          </a:p>
          <a:p>
            <a:endParaRPr lang="en-US" dirty="0" smtClean="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31</a:t>
            </a:fld>
            <a:endParaRPr lang="en-US"/>
          </a:p>
        </p:txBody>
      </p:sp>
    </p:spTree>
    <p:extLst>
      <p:ext uri="{BB962C8B-B14F-4D97-AF65-F5344CB8AC3E}">
        <p14:creationId xmlns:p14="http://schemas.microsoft.com/office/powerpoint/2010/main" val="4139850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Most common analysis </a:t>
            </a:r>
          </a:p>
          <a:p>
            <a:endParaRPr lang="en-US" dirty="0" smtClean="0"/>
          </a:p>
          <a:p>
            <a:r>
              <a:rPr lang="en-US" dirty="0" smtClean="0"/>
              <a:t>* Map each end independently, for ends mapping to distinct genes try</a:t>
            </a:r>
          </a:p>
          <a:p>
            <a:r>
              <a:rPr lang="en-US" dirty="0" smtClean="0"/>
              <a:t>  to identify reads split by the fusion boundary.</a:t>
            </a:r>
          </a:p>
          <a:p>
            <a:endParaRPr lang="en-US" dirty="0" smtClean="0"/>
          </a:p>
          <a:p>
            <a:r>
              <a:rPr lang="en-US" dirty="0" smtClean="0"/>
              <a:t>* For early methods, use all pairs of exons</a:t>
            </a:r>
          </a:p>
          <a:p>
            <a:r>
              <a:rPr lang="en-US" dirty="0" smtClean="0"/>
              <a:t>* Newer methods use dynamic programming and can find novel junctions</a:t>
            </a:r>
          </a:p>
          <a:p>
            <a:r>
              <a:rPr lang="en-US" dirty="0" smtClean="0"/>
              <a:t>  not at exon boundaries</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32</a:t>
            </a:fld>
            <a:endParaRPr lang="en-US"/>
          </a:p>
        </p:txBody>
      </p:sp>
    </p:spTree>
    <p:extLst>
      <p:ext uri="{BB962C8B-B14F-4D97-AF65-F5344CB8AC3E}">
        <p14:creationId xmlns:p14="http://schemas.microsoft.com/office/powerpoint/2010/main" val="162026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Choice of reference</a:t>
            </a:r>
            <a:r>
              <a:rPr lang="en-US" baseline="0" dirty="0" smtClean="0"/>
              <a:t> important, genome + </a:t>
            </a:r>
            <a:r>
              <a:rPr lang="en-US" baseline="0" dirty="0" err="1" smtClean="0"/>
              <a:t>transcriptome</a:t>
            </a:r>
            <a:r>
              <a:rPr lang="en-US" baseline="0" dirty="0" smtClean="0"/>
              <a:t> results in more mapped reads and less multi mapped reads</a:t>
            </a:r>
          </a:p>
          <a:p>
            <a:pPr marL="171450" indent="-171450">
              <a:buFontTx/>
              <a:buChar char="•"/>
            </a:pPr>
            <a:endParaRPr lang="en-US" baseline="0" dirty="0" smtClean="0"/>
          </a:p>
          <a:p>
            <a:r>
              <a:rPr lang="en-US" dirty="0" smtClean="0"/>
              <a:t>### Choice of reference</a:t>
            </a:r>
          </a:p>
          <a:p>
            <a:endParaRPr lang="en-US" dirty="0" smtClean="0"/>
          </a:p>
          <a:p>
            <a:r>
              <a:rPr lang="en-US" dirty="0" smtClean="0"/>
              <a:t>The choice of reference sequences for alignment is important.</a:t>
            </a:r>
          </a:p>
          <a:p>
            <a:endParaRPr lang="en-US" dirty="0" smtClean="0"/>
          </a:p>
          <a:p>
            <a:r>
              <a:rPr lang="en-US" dirty="0" smtClean="0"/>
              <a:t>Mapping to the genome is complicated by _spliced_ reads crossing</a:t>
            </a:r>
          </a:p>
          <a:p>
            <a:r>
              <a:rPr lang="en-US" dirty="0" smtClean="0"/>
              <a:t>introns.  Spliced reads are more difficult to align since multiple</a:t>
            </a:r>
          </a:p>
          <a:p>
            <a:r>
              <a:rPr lang="en-US" dirty="0" smtClean="0"/>
              <a:t>non-contiguous mapping locations must be identified for each read.</a:t>
            </a:r>
          </a:p>
          <a:p>
            <a:endParaRPr lang="en-US" dirty="0" smtClean="0"/>
          </a:p>
          <a:p>
            <a:r>
              <a:rPr lang="en-US" dirty="0" smtClean="0"/>
              <a:t>Mapping to transcripts will miss spliced reads from novel introns.</a:t>
            </a:r>
          </a:p>
          <a:p>
            <a:endParaRPr lang="en-US" dirty="0" smtClean="0"/>
          </a:p>
          <a:p>
            <a:r>
              <a:rPr lang="en-US" dirty="0" smtClean="0"/>
              <a:t>Currently, a hybrid approach is usually taken, mapping to transcript</a:t>
            </a:r>
          </a:p>
          <a:p>
            <a:r>
              <a:rPr lang="en-US" dirty="0" smtClean="0"/>
              <a:t>sequences, and also to the genome for novel introns.  Often mappings</a:t>
            </a:r>
          </a:p>
          <a:p>
            <a:r>
              <a:rPr lang="en-US" dirty="0" smtClean="0"/>
              <a:t>to transcripts are prioritized, and only the remaining reads that</a:t>
            </a:r>
          </a:p>
          <a:p>
            <a:r>
              <a:rPr lang="en-US" dirty="0" smtClean="0"/>
              <a:t>cannot be mapped are then mapped to the genome for novel intron</a:t>
            </a:r>
          </a:p>
          <a:p>
            <a:r>
              <a:rPr lang="en-US" dirty="0" smtClean="0"/>
              <a:t>discovery (</a:t>
            </a:r>
            <a:r>
              <a:rPr lang="en-US" dirty="0" err="1" smtClean="0"/>
              <a:t>eg</a:t>
            </a:r>
            <a:r>
              <a:rPr lang="en-US" dirty="0" smtClean="0"/>
              <a:t> TopHat2.)</a:t>
            </a:r>
          </a:p>
          <a:p>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33</a:t>
            </a:fld>
            <a:endParaRPr lang="en-US"/>
          </a:p>
        </p:txBody>
      </p:sp>
    </p:spTree>
    <p:extLst>
      <p:ext uri="{BB962C8B-B14F-4D97-AF65-F5344CB8AC3E}">
        <p14:creationId xmlns:p14="http://schemas.microsoft.com/office/powerpoint/2010/main" val="3692000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Choice of reference</a:t>
            </a:r>
            <a:r>
              <a:rPr lang="en-US" baseline="0" dirty="0" smtClean="0"/>
              <a:t> important, genome + </a:t>
            </a:r>
            <a:r>
              <a:rPr lang="en-US" baseline="0" dirty="0" err="1" smtClean="0"/>
              <a:t>transcriptome</a:t>
            </a:r>
            <a:r>
              <a:rPr lang="en-US" baseline="0" dirty="0" smtClean="0"/>
              <a:t> results in more mapped reads and less multi mapped reads</a:t>
            </a:r>
          </a:p>
          <a:p>
            <a:pPr marL="171450" indent="-171450">
              <a:buFontTx/>
              <a:buChar char="•"/>
            </a:pPr>
            <a:endParaRPr lang="en-US" baseline="0" dirty="0" smtClean="0"/>
          </a:p>
          <a:p>
            <a:r>
              <a:rPr lang="en-US" dirty="0" smtClean="0"/>
              <a:t>### Choice of reference</a:t>
            </a:r>
          </a:p>
          <a:p>
            <a:endParaRPr lang="en-US" dirty="0" smtClean="0"/>
          </a:p>
          <a:p>
            <a:r>
              <a:rPr lang="en-US" dirty="0" smtClean="0"/>
              <a:t>The choice of reference sequences for alignment is important.</a:t>
            </a:r>
          </a:p>
          <a:p>
            <a:endParaRPr lang="en-US" dirty="0" smtClean="0"/>
          </a:p>
          <a:p>
            <a:r>
              <a:rPr lang="en-US" dirty="0" smtClean="0"/>
              <a:t>Mapping to the genome is complicated by _spliced_ reads crossing</a:t>
            </a:r>
          </a:p>
          <a:p>
            <a:r>
              <a:rPr lang="en-US" dirty="0" smtClean="0"/>
              <a:t>introns.  Spliced reads are more difficult to align since multiple</a:t>
            </a:r>
          </a:p>
          <a:p>
            <a:r>
              <a:rPr lang="en-US" dirty="0" smtClean="0"/>
              <a:t>non-contiguous mapping locations must be identified for each read.</a:t>
            </a:r>
          </a:p>
          <a:p>
            <a:endParaRPr lang="en-US" dirty="0" smtClean="0"/>
          </a:p>
          <a:p>
            <a:r>
              <a:rPr lang="en-US" dirty="0" smtClean="0"/>
              <a:t>Mapping to transcripts will miss spliced reads from novel introns.</a:t>
            </a:r>
          </a:p>
          <a:p>
            <a:endParaRPr lang="en-US" dirty="0" smtClean="0"/>
          </a:p>
          <a:p>
            <a:r>
              <a:rPr lang="en-US" dirty="0" smtClean="0"/>
              <a:t>Currently, a hybrid approach is usually taken, mapping to transcript</a:t>
            </a:r>
          </a:p>
          <a:p>
            <a:r>
              <a:rPr lang="en-US" dirty="0" smtClean="0"/>
              <a:t>sequences, and also to the genome for novel introns.  Often mappings</a:t>
            </a:r>
          </a:p>
          <a:p>
            <a:r>
              <a:rPr lang="en-US" dirty="0" smtClean="0"/>
              <a:t>to transcripts are prioritized, and only the remaining reads that</a:t>
            </a:r>
          </a:p>
          <a:p>
            <a:r>
              <a:rPr lang="en-US" dirty="0" smtClean="0"/>
              <a:t>cannot be mapped are then mapped to the genome for novel intron</a:t>
            </a:r>
          </a:p>
          <a:p>
            <a:r>
              <a:rPr lang="en-US" dirty="0" smtClean="0"/>
              <a:t>discovery (</a:t>
            </a:r>
            <a:r>
              <a:rPr lang="en-US" dirty="0" err="1" smtClean="0"/>
              <a:t>eg</a:t>
            </a:r>
            <a:r>
              <a:rPr lang="en-US" dirty="0" smtClean="0"/>
              <a:t> TopHat2.)</a:t>
            </a:r>
          </a:p>
          <a:p>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34</a:t>
            </a:fld>
            <a:endParaRPr lang="en-US"/>
          </a:p>
        </p:txBody>
      </p:sp>
    </p:spTree>
    <p:extLst>
      <p:ext uri="{BB962C8B-B14F-4D97-AF65-F5344CB8AC3E}">
        <p14:creationId xmlns:p14="http://schemas.microsoft.com/office/powerpoint/2010/main" val="369200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06BA4EC5-DD66-0648-989A-292C2AABF294}" type="slidenum">
              <a:rPr lang="en-US" sz="1300">
                <a:latin typeface="Calibri" charset="0"/>
              </a:rPr>
              <a:pPr eaLnBrk="1" hangingPunct="1"/>
              <a:t>3</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smtClean="0">
                <a:latin typeface="Calibri" charset="0"/>
                <a:ea typeface="ＭＳ Ｐゴシック" charset="0"/>
                <a:cs typeface="ＭＳ Ｐゴシック" charset="0"/>
              </a:rPr>
              <a:t>BCR-ABL</a:t>
            </a:r>
            <a:r>
              <a:rPr lang="en-US" baseline="0" dirty="0" smtClean="0">
                <a:latin typeface="Calibri" charset="0"/>
                <a:ea typeface="ＭＳ Ｐゴシック" charset="0"/>
                <a:cs typeface="ＭＳ Ｐゴシック" charset="0"/>
              </a:rPr>
              <a:t> in </a:t>
            </a:r>
            <a:r>
              <a:rPr lang="en-US" sz="1200" kern="1200" dirty="0" smtClean="0">
                <a:solidFill>
                  <a:schemeClr val="tx1"/>
                </a:solidFill>
                <a:latin typeface="+mn-lt"/>
                <a:ea typeface="ＭＳ Ｐゴシック" pitchFamily="-28" charset="-128"/>
                <a:cs typeface="ＭＳ Ｐゴシック" pitchFamily="-28" charset="-128"/>
              </a:rPr>
              <a:t>Chronic</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err="1" smtClean="0">
                <a:solidFill>
                  <a:schemeClr val="tx1"/>
                </a:solidFill>
                <a:latin typeface="+mn-lt"/>
                <a:ea typeface="ＭＳ Ｐゴシック" pitchFamily="-28" charset="-128"/>
                <a:cs typeface="ＭＳ Ｐゴシック" pitchFamily="-28" charset="-128"/>
              </a:rPr>
              <a:t>myelogenous</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leukemia</a:t>
            </a:r>
            <a:endParaRPr lang="en-US" dirty="0" smtClean="0">
              <a:latin typeface="Calibri" charset="0"/>
              <a:ea typeface="ＭＳ Ｐゴシック" charset="0"/>
              <a:cs typeface="ＭＳ Ｐゴシック" charset="0"/>
            </a:endParaRPr>
          </a:p>
          <a:p>
            <a:pPr eaLnBrk="1" hangingPunct="1"/>
            <a:endParaRPr lang="en-US" dirty="0" smtClean="0">
              <a:latin typeface="Calibri" charset="0"/>
              <a:ea typeface="ＭＳ Ｐゴシック" charset="0"/>
              <a:cs typeface="ＭＳ Ｐゴシック" charset="0"/>
            </a:endParaRPr>
          </a:p>
          <a:p>
            <a:pPr eaLnBrk="1" hangingPunct="1"/>
            <a:r>
              <a:rPr lang="en-US" dirty="0" smtClean="0">
                <a:latin typeface="Calibri" charset="0"/>
                <a:ea typeface="ＭＳ Ｐゴシック" charset="0"/>
                <a:cs typeface="ＭＳ Ｐゴシック" charset="0"/>
              </a:rPr>
              <a:t>BCR-ABL one of the first discovered somatic changes</a:t>
            </a:r>
          </a:p>
          <a:p>
            <a:pPr eaLnBrk="1" hangingPunct="1"/>
            <a:endParaRPr lang="en-US" dirty="0" smtClean="0">
              <a:latin typeface="Calibri" charset="0"/>
              <a:ea typeface="ＭＳ Ｐゴシック" charset="0"/>
              <a:cs typeface="ＭＳ Ｐゴシック"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Calibri" charset="0"/>
                <a:ea typeface="ＭＳ Ｐゴシック" charset="0"/>
                <a:cs typeface="ＭＳ Ｐゴシック" charset="0"/>
              </a:rPr>
              <a:t>Discovered in </a:t>
            </a:r>
            <a:r>
              <a:rPr lang="en-US" dirty="0" err="1" smtClean="0">
                <a:latin typeface="Calibri" charset="0"/>
                <a:ea typeface="ＭＳ Ｐゴシック" charset="0"/>
                <a:cs typeface="ＭＳ Ｐゴシック" charset="0"/>
              </a:rPr>
              <a:t>Philaelphia</a:t>
            </a:r>
            <a:r>
              <a:rPr lang="en-US" dirty="0" smtClean="0">
                <a:latin typeface="Calibri" charset="0"/>
                <a:ea typeface="ＭＳ Ｐゴシック" charset="0"/>
                <a:cs typeface="ＭＳ Ｐゴシック" charset="0"/>
              </a:rPr>
              <a:t> 1960 by Peter </a:t>
            </a:r>
            <a:r>
              <a:rPr lang="en-US" dirty="0" err="1" smtClean="0">
                <a:latin typeface="Calibri" charset="0"/>
                <a:ea typeface="ＭＳ Ｐゴシック" charset="0"/>
                <a:cs typeface="ＭＳ Ｐゴシック" charset="0"/>
              </a:rPr>
              <a:t>Nowell</a:t>
            </a:r>
            <a:r>
              <a:rPr lang="en-US" dirty="0" smtClean="0">
                <a:latin typeface="Calibri" charset="0"/>
                <a:ea typeface="ＭＳ Ｐゴシック" charset="0"/>
                <a:cs typeface="ＭＳ Ｐゴシック" charset="0"/>
              </a:rPr>
              <a:t>,</a:t>
            </a:r>
            <a:r>
              <a:rPr lang="en-US" baseline="0" dirty="0" smtClean="0">
                <a:latin typeface="Calibri" charset="0"/>
                <a:ea typeface="ＭＳ Ｐゴシック" charset="0"/>
                <a:cs typeface="ＭＳ Ｐゴシック" charset="0"/>
              </a:rPr>
              <a:t> David Hungerford</a:t>
            </a:r>
            <a:endParaRPr lang="en-US" dirty="0" smtClean="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681692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u="none" strike="noStrike" kern="1200" baseline="0" dirty="0" smtClean="0">
                <a:solidFill>
                  <a:schemeClr val="tx1"/>
                </a:solidFill>
                <a:latin typeface="+mn-lt"/>
                <a:ea typeface="ＭＳ Ｐゴシック" pitchFamily="-28" charset="-128"/>
                <a:cs typeface="ＭＳ Ｐゴシック" pitchFamily="-28" charset="-128"/>
              </a:rPr>
              <a:t> Abstract</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Whole transcriptome sequencing was used to study a small round cell tumor in which a t(4;19)(q35;q13) was part of the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complex karyotype but where the initial reverse transcriptase PCR (RT-PCR) examination did not detect a CIC-DUX4 fusion</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transcript previously described as the crucial gene-level outcome of this specific translocation. The RNA sequencing data</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were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analysed</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using the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FusionMap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FusionFinder</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and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ChimeraScan</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programs which are specifically designed to identify</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fusion genes.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FusionMap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FusionFinder</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and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ChimeraScan</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identified 1017, 102, and 101 fusion transcripts, respectively, but</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CIC-DUX4 was not among them. Since the RNA sequencing data are in the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fastq</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text-based format, we searched the files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using the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grep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command-line utility. The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grep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command searches the text for specific expressions and displays, by</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default, the lines where matches occur. The ‘‘specific expression’’ was a sequence of 20 nucleotides from the coding part of</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the last exon 20 of CIC (Reference Sequence: NM_015125.3) chosen since all the so far reported CIC breakpoints have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occurred here. Fifteen chimeric CIC-DUX4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cDNA</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sequences were captured and the fusion between the CIC and DUX4 genes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was mapped precisely. New primer combinations were constructed based on these findings and were used together with a</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polymerase suitable for amplification of GC-rich DNA templates to amplify CIC-DUX4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cDNA</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fragments which had the same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fusion point found with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grep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In conclusion,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FusionMap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FusionFinder</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and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ChimeraScan</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generated a plethora of fusion</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transcripts but did not detect the biologically important CIC-DUX4 chimeric transcript; they are generally useful but</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evidently suffer from imperfect both sensitivity and specificity. The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grep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command is an excellent tool to capture chimeric</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transcripts from RNA sequencing data</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36</a:t>
            </a:fld>
            <a:endParaRPr lang="en-US"/>
          </a:p>
        </p:txBody>
      </p:sp>
    </p:spTree>
    <p:extLst>
      <p:ext uri="{BB962C8B-B14F-4D97-AF65-F5344CB8AC3E}">
        <p14:creationId xmlns:p14="http://schemas.microsoft.com/office/powerpoint/2010/main" val="2009409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paper, we benchmark STAR-Fusion and compare it to a dozen other fusion-finding</a:t>
            </a:r>
            <a:r>
              <a:rPr lang="en-US" baseline="0" dirty="0" smtClean="0"/>
              <a:t> tools, leveraging simulated fusions with simulated RNA-</a:t>
            </a:r>
            <a:r>
              <a:rPr lang="en-US" baseline="0" dirty="0" err="1" smtClean="0"/>
              <a:t>Seq</a:t>
            </a:r>
            <a:r>
              <a:rPr lang="en-US" baseline="0" dirty="0" smtClean="0"/>
              <a:t> data as well as genuine </a:t>
            </a:r>
            <a:r>
              <a:rPr lang="en-US" baseline="0" dirty="0" err="1" smtClean="0"/>
              <a:t>rna-seq</a:t>
            </a:r>
            <a:r>
              <a:rPr lang="en-US" baseline="0" dirty="0" smtClean="0"/>
              <a:t> data from cancer cell lines.</a:t>
            </a:r>
          </a:p>
          <a:p>
            <a:endParaRPr lang="en-US" baseline="0" dirty="0" smtClean="0"/>
          </a:p>
          <a:p>
            <a:r>
              <a:rPr lang="en-US" baseline="0" dirty="0" smtClean="0"/>
              <a:t>Our accuracy assessment methods were rigorous and relied on using Precision-Recall curves, where we plot precision and recall for predictions as a function of the minimum number of RNA-</a:t>
            </a:r>
            <a:r>
              <a:rPr lang="en-US" baseline="0" dirty="0" err="1" smtClean="0"/>
              <a:t>Seq</a:t>
            </a:r>
            <a:r>
              <a:rPr lang="en-US" baseline="0" dirty="0" smtClean="0"/>
              <a:t> reads supporting the fusion predictions.</a:t>
            </a:r>
          </a:p>
          <a:p>
            <a:endParaRPr lang="en-US" baseline="0" dirty="0" smtClean="0"/>
          </a:p>
          <a:p>
            <a:r>
              <a:rPr lang="en-US" baseline="0" dirty="0" smtClean="0"/>
              <a:t>We computed area under the curve (AUC) as the accuracy measurement.</a:t>
            </a:r>
          </a:p>
        </p:txBody>
      </p:sp>
      <p:sp>
        <p:nvSpPr>
          <p:cNvPr id="4" name="Slide Number Placeholder 3"/>
          <p:cNvSpPr>
            <a:spLocks noGrp="1"/>
          </p:cNvSpPr>
          <p:nvPr>
            <p:ph type="sldNum" sz="quarter" idx="10"/>
          </p:nvPr>
        </p:nvSpPr>
        <p:spPr/>
        <p:txBody>
          <a:bodyPr/>
          <a:lstStyle/>
          <a:p>
            <a:fld id="{1D41C7C2-C2F9-2B4B-9311-2711D29D7558}" type="slidenum">
              <a:rPr lang="en-US" smtClean="0"/>
              <a:t>37</a:t>
            </a:fld>
            <a:endParaRPr lang="en-US"/>
          </a:p>
        </p:txBody>
      </p:sp>
    </p:spTree>
    <p:extLst>
      <p:ext uri="{BB962C8B-B14F-4D97-AF65-F5344CB8AC3E}">
        <p14:creationId xmlns:p14="http://schemas.microsoft.com/office/powerpoint/2010/main" val="491329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38</a:t>
            </a:fld>
            <a:endParaRPr lang="en-US"/>
          </a:p>
        </p:txBody>
      </p:sp>
    </p:spTree>
    <p:extLst>
      <p:ext uri="{BB962C8B-B14F-4D97-AF65-F5344CB8AC3E}">
        <p14:creationId xmlns:p14="http://schemas.microsoft.com/office/powerpoint/2010/main" val="4236236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NUMT, pronounced "new might,” is an acronym for “nuclear mitochondrial DNA segment” coined by evolutionary geneticist, Jose V. Lopez, which describes a transposition of any type of cytoplasmic mitochondrial DNA into the nuclear genome of the eukaryotic organisms.</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39</a:t>
            </a:fld>
            <a:endParaRPr lang="en-US"/>
          </a:p>
        </p:txBody>
      </p:sp>
    </p:spTree>
    <p:extLst>
      <p:ext uri="{BB962C8B-B14F-4D97-AF65-F5344CB8AC3E}">
        <p14:creationId xmlns:p14="http://schemas.microsoft.com/office/powerpoint/2010/main" val="1626276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Abberant</a:t>
            </a:r>
            <a:r>
              <a:rPr lang="en-US" dirty="0" smtClean="0"/>
              <a:t> open chromatin results in skipped transcription stop sites and</a:t>
            </a:r>
          </a:p>
          <a:p>
            <a:r>
              <a:rPr lang="en-US" dirty="0" smtClean="0"/>
              <a:t>  results in co-transcription of adjacent genes</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40</a:t>
            </a:fld>
            <a:endParaRPr lang="en-US"/>
          </a:p>
        </p:txBody>
      </p:sp>
    </p:spTree>
    <p:extLst>
      <p:ext uri="{BB962C8B-B14F-4D97-AF65-F5344CB8AC3E}">
        <p14:creationId xmlns:p14="http://schemas.microsoft.com/office/powerpoint/2010/main" val="3804185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44</a:t>
            </a:fld>
            <a:endParaRPr lang="en-US"/>
          </a:p>
        </p:txBody>
      </p:sp>
    </p:spTree>
    <p:extLst>
      <p:ext uri="{BB962C8B-B14F-4D97-AF65-F5344CB8AC3E}">
        <p14:creationId xmlns:p14="http://schemas.microsoft.com/office/powerpoint/2010/main" val="2209902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45</a:t>
            </a:fld>
            <a:endParaRPr lang="en-US"/>
          </a:p>
        </p:txBody>
      </p:sp>
    </p:spTree>
    <p:extLst>
      <p:ext uri="{BB962C8B-B14F-4D97-AF65-F5344CB8AC3E}">
        <p14:creationId xmlns:p14="http://schemas.microsoft.com/office/powerpoint/2010/main" val="1987231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Cancer gene </a:t>
            </a:r>
            <a:r>
              <a:rPr lang="en-US" dirty="0" err="1" smtClean="0"/>
              <a:t>cencus</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46</a:t>
            </a:fld>
            <a:endParaRPr lang="en-US"/>
          </a:p>
        </p:txBody>
      </p:sp>
    </p:spTree>
    <p:extLst>
      <p:ext uri="{BB962C8B-B14F-4D97-AF65-F5344CB8AC3E}">
        <p14:creationId xmlns:p14="http://schemas.microsoft.com/office/powerpoint/2010/main" val="1960709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endParaRPr lang="en-US" dirty="0" smtClean="0"/>
          </a:p>
          <a:p>
            <a:r>
              <a:rPr lang="en-US" dirty="0" smtClean="0"/>
              <a:t>### Tyrosine kinases:</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Many of the</a:t>
            </a:r>
            <a:r>
              <a:rPr lang="en-US" baseline="0" dirty="0" smtClean="0"/>
              <a:t> tyrosine kinases regulate growth, differentiation, and cell division.  The fusion gene co-opts these domains resulting in increased proliferation.</a:t>
            </a:r>
            <a:endParaRPr lang="en-US" dirty="0" smtClean="0"/>
          </a:p>
          <a:p>
            <a:endParaRPr lang="en-US" dirty="0" smtClean="0"/>
          </a:p>
          <a:p>
            <a:r>
              <a:rPr lang="en-US" dirty="0" smtClean="0"/>
              <a:t>ABL</a:t>
            </a:r>
          </a:p>
          <a:p>
            <a:r>
              <a:rPr lang="en-US" sz="1200" kern="1200" dirty="0" smtClean="0">
                <a:solidFill>
                  <a:schemeClr val="tx1"/>
                </a:solidFill>
                <a:latin typeface="+mn-lt"/>
                <a:ea typeface="ＭＳ Ｐゴシック" pitchFamily="-28" charset="-128"/>
                <a:cs typeface="ＭＳ Ｐゴシック" pitchFamily="-28" charset="-128"/>
              </a:rPr>
              <a:t>cytoplasmic and nuclear protein tyrosine kinase that has been implicated in</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processes of cell differentiation, cell division, cell adhesion, and stress response	</a:t>
            </a:r>
          </a:p>
          <a:p>
            <a:endParaRPr lang="en-US" dirty="0" smtClean="0"/>
          </a:p>
          <a:p>
            <a:r>
              <a:rPr lang="en-US" dirty="0" smtClean="0"/>
              <a:t>PDGFRA, PDGFRB</a:t>
            </a:r>
          </a:p>
          <a:p>
            <a:r>
              <a:rPr lang="en-US" sz="1200" kern="1200" dirty="0" smtClean="0">
                <a:solidFill>
                  <a:schemeClr val="tx1"/>
                </a:solidFill>
                <a:latin typeface="+mn-lt"/>
                <a:ea typeface="ＭＳ Ｐゴシック" pitchFamily="-28" charset="-128"/>
                <a:cs typeface="ＭＳ Ｐゴシック" pitchFamily="-28" charset="-128"/>
              </a:rPr>
              <a:t>cell surface tyrosine kinase receptor for members of the platelet-derived growth factor</a:t>
            </a:r>
            <a:r>
              <a:rPr lang="en-US" sz="1200" kern="1200" baseline="0" dirty="0" smtClean="0">
                <a:solidFill>
                  <a:schemeClr val="tx1"/>
                </a:solidFill>
                <a:latin typeface="+mn-lt"/>
                <a:ea typeface="ＭＳ Ｐゴシック" pitchFamily="-28" charset="-128"/>
                <a:cs typeface="ＭＳ Ｐゴシック" pitchFamily="-28" charset="-128"/>
              </a:rPr>
              <a:t> f</a:t>
            </a:r>
            <a:r>
              <a:rPr lang="en-US" sz="1200" kern="1200" dirty="0" smtClean="0">
                <a:solidFill>
                  <a:schemeClr val="tx1"/>
                </a:solidFill>
                <a:latin typeface="+mn-lt"/>
                <a:ea typeface="ＭＳ Ｐゴシック" pitchFamily="-28" charset="-128"/>
                <a:cs typeface="ＭＳ Ｐゴシック" pitchFamily="-28" charset="-128"/>
              </a:rPr>
              <a:t>amily. mitogens for cells of </a:t>
            </a:r>
            <a:r>
              <a:rPr lang="en-US" sz="1200" kern="1200" dirty="0" err="1" smtClean="0">
                <a:solidFill>
                  <a:schemeClr val="tx1"/>
                </a:solidFill>
                <a:latin typeface="+mn-lt"/>
                <a:ea typeface="ＭＳ Ｐゴシック" pitchFamily="-28" charset="-128"/>
                <a:cs typeface="ＭＳ Ｐゴシック" pitchFamily="-28" charset="-128"/>
              </a:rPr>
              <a:t>mesenchymal</a:t>
            </a:r>
            <a:r>
              <a:rPr lang="en-US" sz="1200" kern="1200" dirty="0" smtClean="0">
                <a:solidFill>
                  <a:schemeClr val="tx1"/>
                </a:solidFill>
                <a:latin typeface="+mn-lt"/>
                <a:ea typeface="ＭＳ Ｐゴシック" pitchFamily="-28" charset="-128"/>
                <a:cs typeface="ＭＳ Ｐゴシック" pitchFamily="-28" charset="-128"/>
              </a:rPr>
              <a:t> origin</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FGFR1</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28" charset="-128"/>
                <a:cs typeface="ＭＳ Ｐゴシック" pitchFamily="-28" charset="-128"/>
              </a:rPr>
              <a:t>extracellular portion of the protein interacts with</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fibroblast growth factors, setting in motion a cascade of downstream signals, ultimately influencing </a:t>
            </a:r>
            <a:r>
              <a:rPr lang="en-US" sz="1200" kern="1200" dirty="0" err="1" smtClean="0">
                <a:solidFill>
                  <a:schemeClr val="tx1"/>
                </a:solidFill>
                <a:latin typeface="+mn-lt"/>
                <a:ea typeface="ＭＳ Ｐゴシック" pitchFamily="-28" charset="-128"/>
                <a:cs typeface="ＭＳ Ｐゴシック" pitchFamily="-28" charset="-128"/>
              </a:rPr>
              <a:t>mitogenesis</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and differentiation	</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SYK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28" charset="-128"/>
                <a:cs typeface="ＭＳ Ｐゴシック" pitchFamily="-28" charset="-128"/>
              </a:rPr>
              <a:t>non-receptor type Tyr protein kinase, involved in coupling activated </a:t>
            </a:r>
            <a:r>
              <a:rPr lang="en-US" sz="1200" kern="1200" dirty="0" err="1" smtClean="0">
                <a:solidFill>
                  <a:schemeClr val="tx1"/>
                </a:solidFill>
                <a:latin typeface="+mn-lt"/>
                <a:ea typeface="ＭＳ Ｐゴシック" pitchFamily="-28" charset="-128"/>
                <a:cs typeface="ＭＳ Ｐゴシック" pitchFamily="-28" charset="-128"/>
              </a:rPr>
              <a:t>immunoreceptors</a:t>
            </a:r>
            <a:r>
              <a:rPr lang="en-US" sz="1200" kern="1200" dirty="0" smtClean="0">
                <a:solidFill>
                  <a:schemeClr val="tx1"/>
                </a:solidFill>
                <a:latin typeface="+mn-lt"/>
                <a:ea typeface="ＭＳ Ｐゴシック" pitchFamily="-28" charset="-128"/>
                <a:cs typeface="ＭＳ Ｐゴシック" pitchFamily="-28" charset="-128"/>
              </a:rPr>
              <a:t> to downstream signaling</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events that mediate diverse cellular responses, including proliferation, differentiation, and phagocytosis	</a:t>
            </a:r>
          </a:p>
          <a:p>
            <a:endParaRPr lang="en-US" sz="1200" kern="1200" dirty="0" smtClean="0">
              <a:solidFill>
                <a:schemeClr val="tx1"/>
              </a:solidFill>
              <a:latin typeface="+mn-lt"/>
              <a:ea typeface="ＭＳ Ｐゴシック" pitchFamily="-28" charset="-128"/>
              <a:cs typeface="ＭＳ Ｐゴシック" pitchFamily="-2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28" charset="-128"/>
                <a:cs typeface="ＭＳ Ｐゴシック" pitchFamily="-28" charset="-128"/>
              </a:rPr>
              <a:t>receptor tyrosine kinases, which are</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cell-surface molecules that transduce signals for cell growth and differentiation	</a:t>
            </a:r>
          </a:p>
          <a:p>
            <a:endParaRPr lang="en-US" sz="1200" kern="1200" dirty="0" smtClean="0">
              <a:solidFill>
                <a:schemeClr val="tx1"/>
              </a:solidFill>
              <a:latin typeface="+mn-lt"/>
              <a:ea typeface="ＭＳ Ｐゴシック" pitchFamily="-28" charset="-128"/>
              <a:cs typeface="ＭＳ Ｐゴシック" pitchFamily="-2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JAK2</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28" charset="-128"/>
                <a:cs typeface="ＭＳ Ｐゴシック" pitchFamily="-28" charset="-128"/>
              </a:rPr>
              <a:t>protein tyrosine kinase involved in a specific subset of cytokine receptor signaling</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pathways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28" charset="-128"/>
              <a:cs typeface="ＭＳ Ｐゴシック" pitchFamily="-28" charset="-128"/>
            </a:endParaRPr>
          </a:p>
          <a:p>
            <a:r>
              <a:rPr lang="en-US" dirty="0" smtClean="0"/>
              <a:t>ALK</a:t>
            </a:r>
          </a:p>
          <a:p>
            <a:r>
              <a:rPr lang="en-US" sz="1200" kern="1200" dirty="0" smtClean="0">
                <a:solidFill>
                  <a:schemeClr val="tx1"/>
                </a:solidFill>
                <a:latin typeface="+mn-lt"/>
                <a:ea typeface="ＭＳ Ｐゴシック" pitchFamily="-28" charset="-128"/>
                <a:cs typeface="ＭＳ Ｐゴシック" pitchFamily="-28" charset="-128"/>
              </a:rPr>
              <a:t>receptor tyrosine kinase, which belongs to the insulin receptor superfamily</a:t>
            </a:r>
            <a:endParaRPr lang="en-US" dirty="0" smtClean="0"/>
          </a:p>
          <a:p>
            <a:endParaRPr lang="en-US" dirty="0" smtClean="0"/>
          </a:p>
          <a:p>
            <a:r>
              <a:rPr lang="en-US" dirty="0" smtClean="0"/>
              <a:t>### Transcription factors</a:t>
            </a:r>
          </a:p>
          <a:p>
            <a:endParaRPr lang="en-US" dirty="0" smtClean="0"/>
          </a:p>
          <a:p>
            <a:r>
              <a:rPr lang="en-US" dirty="0" smtClean="0"/>
              <a:t>over-expressing a transcription factor</a:t>
            </a:r>
            <a:r>
              <a:rPr lang="en-US" baseline="0" dirty="0" smtClean="0"/>
              <a:t> results in increased expression in targeted genes, often</a:t>
            </a:r>
            <a:endParaRPr lang="en-US" dirty="0" smtClean="0"/>
          </a:p>
          <a:p>
            <a:endParaRPr lang="en-US" dirty="0" smtClean="0"/>
          </a:p>
          <a:p>
            <a:r>
              <a:rPr lang="en-US" dirty="0" smtClean="0"/>
              <a:t>ETV1, ETV4, ETV5, ETV6, ERG</a:t>
            </a:r>
            <a:endParaRPr lang="en-US" sz="1200" kern="1200" dirty="0" smtClean="0">
              <a:solidFill>
                <a:schemeClr val="tx1"/>
              </a:solidFill>
              <a:latin typeface="+mn-lt"/>
              <a:ea typeface="ＭＳ Ｐゴシック" pitchFamily="-28" charset="-128"/>
              <a:cs typeface="ＭＳ Ｐゴシック" pitchFamily="-28" charset="-128"/>
            </a:endParaRPr>
          </a:p>
          <a:p>
            <a:r>
              <a:rPr lang="en-US" sz="1200" kern="1200" dirty="0" smtClean="0">
                <a:solidFill>
                  <a:schemeClr val="tx1"/>
                </a:solidFill>
                <a:latin typeface="+mn-lt"/>
                <a:ea typeface="ＭＳ Ｐゴシック" pitchFamily="-28" charset="-128"/>
                <a:cs typeface="ＭＳ Ｐゴシック" pitchFamily="-28" charset="-128"/>
              </a:rPr>
              <a:t>modulate biological processes like cell growth, angiogenesis, migration, proliferation and</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differentiation	</a:t>
            </a:r>
          </a:p>
          <a:p>
            <a:endParaRPr lang="en-US" sz="1200" kern="1200" dirty="0" smtClean="0">
              <a:solidFill>
                <a:schemeClr val="tx1"/>
              </a:solidFill>
              <a:latin typeface="+mn-lt"/>
              <a:ea typeface="ＭＳ Ｐゴシック" pitchFamily="-28" charset="-128"/>
              <a:cs typeface="ＭＳ Ｐゴシック" pitchFamily="-2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MYC</a:t>
            </a:r>
          </a:p>
          <a:p>
            <a:r>
              <a:rPr lang="en-US" sz="1200" kern="1200" dirty="0" smtClean="0">
                <a:solidFill>
                  <a:schemeClr val="tx1"/>
                </a:solidFill>
                <a:latin typeface="+mn-lt"/>
                <a:ea typeface="ＭＳ Ｐゴシック" pitchFamily="-28" charset="-128"/>
                <a:cs typeface="ＭＳ Ｐゴシック" pitchFamily="-28" charset="-128"/>
              </a:rPr>
              <a:t>multifunctional, nuclear </a:t>
            </a:r>
            <a:r>
              <a:rPr lang="en-US" sz="1200" kern="1200" dirty="0" err="1" smtClean="0">
                <a:solidFill>
                  <a:schemeClr val="tx1"/>
                </a:solidFill>
                <a:latin typeface="+mn-lt"/>
                <a:ea typeface="ＭＳ Ｐゴシック" pitchFamily="-28" charset="-128"/>
                <a:cs typeface="ＭＳ Ｐゴシック" pitchFamily="-28" charset="-128"/>
              </a:rPr>
              <a:t>phosphoprotein</a:t>
            </a:r>
            <a:r>
              <a:rPr lang="en-US" sz="1200" kern="1200" dirty="0" smtClean="0">
                <a:solidFill>
                  <a:schemeClr val="tx1"/>
                </a:solidFill>
                <a:latin typeface="+mn-lt"/>
                <a:ea typeface="ＭＳ Ｐゴシック" pitchFamily="-28" charset="-128"/>
                <a:cs typeface="ＭＳ Ｐゴシック" pitchFamily="-28" charset="-128"/>
              </a:rPr>
              <a:t> that plays a role in cell cycle</a:t>
            </a:r>
          </a:p>
          <a:p>
            <a:r>
              <a:rPr lang="en-US" sz="1200" kern="1200" dirty="0" smtClean="0">
                <a:solidFill>
                  <a:schemeClr val="tx1"/>
                </a:solidFill>
                <a:latin typeface="+mn-lt"/>
                <a:ea typeface="ＭＳ Ｐゴシック" pitchFamily="-28" charset="-128"/>
                <a:cs typeface="ＭＳ Ｐゴシック" pitchFamily="-28" charset="-128"/>
              </a:rPr>
              <a:t>progression, apoptosis and cellular transformation.</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transcription factor that regulates</a:t>
            </a:r>
          </a:p>
          <a:p>
            <a:r>
              <a:rPr lang="en-US" sz="1200" kern="1200" dirty="0" smtClean="0">
                <a:solidFill>
                  <a:schemeClr val="tx1"/>
                </a:solidFill>
                <a:latin typeface="+mn-lt"/>
                <a:ea typeface="ＭＳ Ｐゴシック" pitchFamily="-28" charset="-128"/>
                <a:cs typeface="ＭＳ Ｐゴシック" pitchFamily="-28" charset="-128"/>
              </a:rPr>
              <a:t>transcription of specific target genes</a:t>
            </a:r>
          </a:p>
          <a:p>
            <a:endParaRPr lang="en-US" dirty="0" smtClean="0"/>
          </a:p>
          <a:p>
            <a:r>
              <a:rPr lang="en-US" dirty="0" smtClean="0"/>
              <a:t>### Oncogenes</a:t>
            </a:r>
          </a:p>
          <a:p>
            <a:endParaRPr lang="en-US" dirty="0" smtClean="0"/>
          </a:p>
          <a:p>
            <a:r>
              <a:rPr lang="en-US" dirty="0" smtClean="0"/>
              <a:t>BCL2</a:t>
            </a:r>
          </a:p>
          <a:p>
            <a:r>
              <a:rPr lang="en-US" dirty="0" smtClean="0"/>
              <a:t>encodes an integral outer mitochondrial membrane protein that blocks the apoptotic death of some cells</a:t>
            </a:r>
          </a:p>
          <a:p>
            <a:r>
              <a:rPr lang="en-US" dirty="0" smtClean="0"/>
              <a:t>such as lymphocytes</a:t>
            </a:r>
          </a:p>
          <a:p>
            <a:r>
              <a:rPr lang="en-US" dirty="0" smtClean="0"/>
              <a:t>	</a:t>
            </a:r>
          </a:p>
          <a:p>
            <a:r>
              <a:rPr lang="en-US" dirty="0" smtClean="0"/>
              <a:t>BRAF</a:t>
            </a:r>
          </a:p>
          <a:p>
            <a:r>
              <a:rPr lang="en-US" sz="1200" kern="1200" dirty="0" smtClean="0">
                <a:solidFill>
                  <a:schemeClr val="tx1"/>
                </a:solidFill>
                <a:latin typeface="+mn-lt"/>
                <a:ea typeface="ＭＳ Ｐゴシック" pitchFamily="-28" charset="-128"/>
                <a:cs typeface="ＭＳ Ｐゴシック" pitchFamily="-28" charset="-128"/>
              </a:rPr>
              <a:t>encodes a protein belonging to the </a:t>
            </a:r>
            <a:r>
              <a:rPr lang="en-US" sz="1200" kern="1200" dirty="0" err="1" smtClean="0">
                <a:solidFill>
                  <a:schemeClr val="tx1"/>
                </a:solidFill>
                <a:latin typeface="+mn-lt"/>
                <a:ea typeface="ＭＳ Ｐゴシック" pitchFamily="-28" charset="-128"/>
                <a:cs typeface="ＭＳ Ｐゴシック" pitchFamily="-28" charset="-128"/>
              </a:rPr>
              <a:t>raf</a:t>
            </a:r>
            <a:r>
              <a:rPr lang="en-US" sz="1200" kern="1200" dirty="0" smtClean="0">
                <a:solidFill>
                  <a:schemeClr val="tx1"/>
                </a:solidFill>
                <a:latin typeface="+mn-lt"/>
                <a:ea typeface="ＭＳ Ｐゴシック" pitchFamily="-28" charset="-128"/>
                <a:cs typeface="ＭＳ Ｐゴシック" pitchFamily="-28" charset="-128"/>
              </a:rPr>
              <a:t>/mil family of serine/threonine protein kinases. This protein</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plays a role in regulating the MAP kinase/ERKs signaling pathway, which affects cell division, differentiation,</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and secretion</a:t>
            </a:r>
          </a:p>
          <a:p>
            <a:endParaRPr lang="en-US" dirty="0" smtClean="0"/>
          </a:p>
          <a:p>
            <a:r>
              <a:rPr lang="en-US" dirty="0" smtClean="0"/>
              <a:t>Note:</a:t>
            </a:r>
            <a:r>
              <a:rPr lang="en-US" baseline="0" dirty="0" smtClean="0"/>
              <a:t> the oncogene / proto-oncogene examples are often also tyrosine kinases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47</a:t>
            </a:fld>
            <a:endParaRPr lang="en-US"/>
          </a:p>
        </p:txBody>
      </p:sp>
    </p:spTree>
    <p:extLst>
      <p:ext uri="{BB962C8B-B14F-4D97-AF65-F5344CB8AC3E}">
        <p14:creationId xmlns:p14="http://schemas.microsoft.com/office/powerpoint/2010/main" val="478034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Majority</a:t>
            </a:r>
            <a:r>
              <a:rPr lang="en-US" baseline="0" dirty="0" smtClean="0"/>
              <a:t> of fusions across cancer types created by unbalanced rearrangement</a:t>
            </a:r>
          </a:p>
          <a:p>
            <a:r>
              <a:rPr lang="en-US" baseline="0" dirty="0" smtClean="0"/>
              <a:t>Majority result of genomic instability</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Potentially </a:t>
            </a:r>
            <a:r>
              <a:rPr lang="en-US" dirty="0" err="1" smtClean="0"/>
              <a:t>druggable</a:t>
            </a:r>
            <a:r>
              <a:rPr lang="en-US" dirty="0" smtClean="0"/>
              <a:t> kinase fusions involving ALK, ROS, RET, NTRK and FGFR gene families were detected in:</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bladder carcinoma (3.3%)</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err="1" smtClean="0"/>
              <a:t>glioblastoma</a:t>
            </a:r>
            <a:r>
              <a:rPr lang="en-US" dirty="0" smtClean="0"/>
              <a:t> (4.4%)</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head and neck cancer (1.0%)</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low-grade </a:t>
            </a:r>
            <a:r>
              <a:rPr lang="en-US" dirty="0" err="1" smtClean="0"/>
              <a:t>glioma</a:t>
            </a:r>
            <a:r>
              <a:rPr lang="en-US" dirty="0" smtClean="0"/>
              <a:t> (1.5%), lung adenocarcinoma (1.6%)</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lung squamous cell carcinoma (2.3%) </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thyroid carcinoma (8.7%)</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smtClean="0"/>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Bladder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urothelial</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carcinoma 121 16</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Breast cancer 1019 110</a:t>
            </a:r>
          </a:p>
          <a:p>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Glioblastoma</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multiforme</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158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Head and neck squamous cell carcinoma 300 37</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Clear cell renal cell carcinoma 474 71</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Acute myeloid leukemia 171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Low-grade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glioma</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266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Lung adenocarcinoma 487 57</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Lung squamous cell carcinoma 220 17</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Ovarian serous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cystadenocarcinoma</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400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Prostate adenocarcinoma 178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Skin cutaneous melanoma 78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Thyroid carcinoma 494 56</a:t>
            </a:r>
          </a:p>
          <a:p>
            <a:r>
              <a:rPr lang="nb-NO" sz="1200" b="0" i="0" u="none" strike="noStrike" kern="1200" baseline="0" dirty="0" smtClean="0">
                <a:solidFill>
                  <a:schemeClr val="tx1"/>
                </a:solidFill>
                <a:latin typeface="+mn-lt"/>
                <a:ea typeface="ＭＳ Ｐゴシック" pitchFamily="-28" charset="-128"/>
                <a:cs typeface="ＭＳ Ｐゴシック" pitchFamily="-28" charset="-128"/>
              </a:rPr>
              <a:t>Total 4366 364</a:t>
            </a:r>
            <a:endParaRPr lang="en-US" dirty="0" smtClean="0"/>
          </a:p>
          <a:p>
            <a:pPr marL="0" marR="0" indent="0" algn="l" defTabSz="914400" rtl="0" eaLnBrk="0" fontAlgn="base" latinLnBrk="0" hangingPunct="0">
              <a:lnSpc>
                <a:spcPct val="100000"/>
              </a:lnSpc>
              <a:spcBef>
                <a:spcPct val="30000"/>
              </a:spcBef>
              <a:spcAft>
                <a:spcPct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48</a:t>
            </a:fld>
            <a:endParaRPr lang="en-US"/>
          </a:p>
        </p:txBody>
      </p:sp>
    </p:spTree>
    <p:extLst>
      <p:ext uri="{BB962C8B-B14F-4D97-AF65-F5344CB8AC3E}">
        <p14:creationId xmlns:p14="http://schemas.microsoft.com/office/powerpoint/2010/main" val="176028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Fusion transcripts can be potent drivers of cancer, and there are a small number of well-known oncogenic fusion transcripts that are considered hallmarks of specific tumor types. </a:t>
            </a:r>
          </a:p>
          <a:p>
            <a:endParaRPr lang="en-US" baseline="0" dirty="0" smtClean="0"/>
          </a:p>
          <a:p>
            <a:r>
              <a:rPr lang="en-US" baseline="0" dirty="0" smtClean="0"/>
              <a:t>Some of the fusions are considered actionable in that they can be treated with certain drugs.</a:t>
            </a:r>
          </a:p>
          <a:p>
            <a:endParaRPr lang="en-US" baseline="0" dirty="0" smtClean="0"/>
          </a:p>
          <a:p>
            <a:r>
              <a:rPr lang="en-US" baseline="0" dirty="0" smtClean="0"/>
              <a:t>BCR-ABL is the best well known cancer fusion, and it can be treated very effectively with tyrosine kinase inhibitors.</a:t>
            </a:r>
          </a:p>
          <a:p>
            <a:endParaRPr lang="en-US" baseline="0" dirty="0" smtClean="0"/>
          </a:p>
          <a:p>
            <a:r>
              <a:rPr lang="en-US" baseline="0" dirty="0" smtClean="0"/>
              <a:t>Here are just a few more notable examples:</a:t>
            </a:r>
          </a:p>
          <a:p>
            <a:endParaRPr lang="en-US" baseline="0" dirty="0" smtClean="0"/>
          </a:p>
          <a:p>
            <a:r>
              <a:rPr lang="en-US" baseline="0" dirty="0" smtClean="0"/>
              <a:t>TMPRSS2—ERG is found in about half of all prostate cancer cases.</a:t>
            </a:r>
          </a:p>
          <a:p>
            <a:endParaRPr lang="en-US" baseline="0" dirty="0" smtClean="0"/>
          </a:p>
          <a:p>
            <a:r>
              <a:rPr lang="en-US" baseline="0" dirty="0" smtClean="0"/>
              <a:t>EML4-ALK found in a small percent of non small cell lung carcinoma samples, but this is notable because if it’s diagnosed it can be treated with kinase inhibitors and improve patient outcome.</a:t>
            </a:r>
          </a:p>
          <a:p>
            <a:endParaRPr lang="en-US" baseline="0" dirty="0" smtClean="0"/>
          </a:p>
          <a:p>
            <a:r>
              <a:rPr lang="en-US" baseline="0" dirty="0" smtClean="0"/>
              <a:t>And there are others that in some cases represent a defining feature of that cancer type, or are found at higher proportions within a given cancer type.</a:t>
            </a:r>
          </a:p>
          <a:p>
            <a:endParaRPr lang="en-US" baseline="0" dirty="0" smtClean="0"/>
          </a:p>
          <a:p>
            <a:r>
              <a:rPr lang="en-US" baseline="0" dirty="0" smtClean="0"/>
              <a:t>There’s strong interest in being able to identify known fusions for diagnostic and treatment purposes, but also to identify new ones that may be playing important roles in disease and to serve as new targets for drug discovery.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4</a:t>
            </a:fld>
            <a:endParaRPr lang="en-US"/>
          </a:p>
        </p:txBody>
      </p:sp>
    </p:spTree>
    <p:extLst>
      <p:ext uri="{BB962C8B-B14F-4D97-AF65-F5344CB8AC3E}">
        <p14:creationId xmlns:p14="http://schemas.microsoft.com/office/powerpoint/2010/main" val="218812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Free Network: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degree distribution follows a power law</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28" charset="-128"/>
                <a:cs typeface="ＭＳ Ｐゴシック" pitchFamily="-28" charset="-128"/>
              </a:rPr>
              <a:t>* the fraction </a:t>
            </a:r>
            <a:r>
              <a:rPr lang="en-US" sz="1200" i="1" kern="1200" dirty="0" smtClean="0">
                <a:solidFill>
                  <a:schemeClr val="tx1"/>
                </a:solidFill>
                <a:latin typeface="+mn-lt"/>
                <a:ea typeface="ＭＳ Ｐゴシック" pitchFamily="-28" charset="-128"/>
                <a:cs typeface="ＭＳ Ｐゴシック" pitchFamily="-28" charset="-128"/>
              </a:rPr>
              <a:t>P</a:t>
            </a:r>
            <a:r>
              <a:rPr lang="en-US" sz="1200" i="0" kern="1200" dirty="0" smtClean="0">
                <a:solidFill>
                  <a:schemeClr val="tx1"/>
                </a:solidFill>
                <a:latin typeface="+mn-lt"/>
                <a:ea typeface="ＭＳ Ｐゴシック" pitchFamily="-28" charset="-128"/>
                <a:cs typeface="ＭＳ Ｐゴシック" pitchFamily="-28" charset="-128"/>
              </a:rPr>
              <a:t>(</a:t>
            </a:r>
            <a:r>
              <a:rPr lang="en-US" sz="1200" i="1" kern="1200" dirty="0" smtClean="0">
                <a:solidFill>
                  <a:schemeClr val="tx1"/>
                </a:solidFill>
                <a:latin typeface="+mn-lt"/>
                <a:ea typeface="ＭＳ Ｐゴシック" pitchFamily="-28" charset="-128"/>
                <a:cs typeface="ＭＳ Ｐゴシック" pitchFamily="-28" charset="-128"/>
              </a:rPr>
              <a:t>k</a:t>
            </a:r>
            <a:r>
              <a:rPr lang="en-US" sz="1200" i="0" kern="1200" dirty="0" smtClean="0">
                <a:solidFill>
                  <a:schemeClr val="tx1"/>
                </a:solidFill>
                <a:latin typeface="+mn-lt"/>
                <a:ea typeface="ＭＳ Ｐゴシック" pitchFamily="-28" charset="-128"/>
                <a:cs typeface="ＭＳ Ｐゴシック" pitchFamily="-28" charset="-128"/>
              </a:rPr>
              <a:t>) of nodes in the network having </a:t>
            </a:r>
            <a:r>
              <a:rPr lang="en-US" sz="1200" i="1" kern="1200" dirty="0" smtClean="0">
                <a:solidFill>
                  <a:schemeClr val="tx1"/>
                </a:solidFill>
                <a:latin typeface="+mn-lt"/>
                <a:ea typeface="ＭＳ Ｐゴシック" pitchFamily="-28" charset="-128"/>
                <a:cs typeface="ＭＳ Ｐゴシック" pitchFamily="-28" charset="-128"/>
              </a:rPr>
              <a:t>k</a:t>
            </a:r>
            <a:r>
              <a:rPr lang="en-US" sz="1200" i="0" kern="1200" dirty="0" smtClean="0">
                <a:solidFill>
                  <a:schemeClr val="tx1"/>
                </a:solidFill>
                <a:latin typeface="+mn-lt"/>
                <a:ea typeface="ＭＳ Ｐゴシック" pitchFamily="-28" charset="-128"/>
                <a:cs typeface="ＭＳ Ｐゴシック" pitchFamily="-28" charset="-128"/>
              </a:rPr>
              <a:t> connections to other nodes goes for large values of </a:t>
            </a:r>
            <a:r>
              <a:rPr lang="en-US" sz="1200" i="1" kern="1200" dirty="0" smtClean="0">
                <a:solidFill>
                  <a:schemeClr val="tx1"/>
                </a:solidFill>
                <a:latin typeface="+mn-lt"/>
                <a:ea typeface="ＭＳ Ｐゴシック" pitchFamily="-28" charset="-128"/>
                <a:cs typeface="ＭＳ Ｐゴシック" pitchFamily="-28" charset="-128"/>
              </a:rPr>
              <a:t>k</a:t>
            </a:r>
            <a:r>
              <a:rPr lang="en-US" sz="1200" i="0" kern="1200" dirty="0" smtClean="0">
                <a:solidFill>
                  <a:schemeClr val="tx1"/>
                </a:solidFill>
                <a:latin typeface="+mn-lt"/>
                <a:ea typeface="ＭＳ Ｐゴシック" pitchFamily="-28" charset="-128"/>
                <a:cs typeface="ＭＳ Ｐゴシック" pitchFamily="-28" charset="-128"/>
              </a:rPr>
              <a:t> as P(k) ~ k^{-\gamma}</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a:t>
            </a:r>
            <a:r>
              <a:rPr lang="en-US" baseline="0" dirty="0" smtClean="0"/>
              <a:t> handful of </a:t>
            </a:r>
            <a:r>
              <a:rPr lang="en-US" dirty="0" smtClean="0"/>
              <a:t>genes are highly</a:t>
            </a:r>
            <a:r>
              <a:rPr lang="en-US" baseline="0" dirty="0" smtClean="0"/>
              <a:t> promiscuous, but most are connected to only a few other genes</a:t>
            </a:r>
            <a:endParaRPr lang="en-US" dirty="0" smtClean="0"/>
          </a:p>
          <a:p>
            <a:endParaRPr lang="en-US" dirty="0" smtClean="0"/>
          </a:p>
          <a:p>
            <a:r>
              <a:rPr lang="en-US" dirty="0" smtClean="0"/>
              <a:t>Three clusters:</a:t>
            </a:r>
          </a:p>
          <a:p>
            <a:endParaRPr lang="en-US" dirty="0" smtClean="0"/>
          </a:p>
          <a:p>
            <a:r>
              <a:rPr lang="en-US" dirty="0" smtClean="0"/>
              <a:t>1. </a:t>
            </a:r>
            <a:r>
              <a:rPr lang="en-US" dirty="0" err="1" smtClean="0"/>
              <a:t>haematological</a:t>
            </a:r>
            <a:r>
              <a:rPr lang="en-US" dirty="0" smtClean="0"/>
              <a:t> ETV6, IGH and NUP98 fusions, the predominantly lymphoma-associated BCL6 fusions as well as epithelial RET fusions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pitchFamily="-28" charset="-128"/>
                <a:cs typeface="ＭＳ Ｐゴシック" pitchFamily="-28" charset="-128"/>
              </a:rPr>
              <a:t>2. predominantly </a:t>
            </a:r>
            <a:r>
              <a:rPr lang="en-US" sz="1200" kern="1200" dirty="0" err="1" smtClean="0">
                <a:solidFill>
                  <a:schemeClr val="tx1"/>
                </a:solidFill>
                <a:effectLst/>
                <a:latin typeface="+mn-lt"/>
                <a:ea typeface="ＭＳ Ｐゴシック" pitchFamily="-28" charset="-128"/>
                <a:cs typeface="ＭＳ Ｐゴシック" pitchFamily="-28" charset="-128"/>
              </a:rPr>
              <a:t>haematological</a:t>
            </a:r>
            <a:r>
              <a:rPr lang="en-US" sz="1200" kern="1200" dirty="0" smtClean="0">
                <a:solidFill>
                  <a:schemeClr val="tx1"/>
                </a:solidFill>
                <a:effectLst/>
                <a:latin typeface="+mn-lt"/>
                <a:ea typeface="ＭＳ Ｐゴシック" pitchFamily="-28" charset="-128"/>
                <a:cs typeface="ＭＳ Ｐゴシック" pitchFamily="-28" charset="-128"/>
              </a:rPr>
              <a:t> </a:t>
            </a:r>
            <a:r>
              <a:rPr lang="en-US" sz="1200" i="1" kern="1200" dirty="0" smtClean="0">
                <a:solidFill>
                  <a:schemeClr val="tx1"/>
                </a:solidFill>
                <a:effectLst/>
                <a:latin typeface="+mn-lt"/>
                <a:ea typeface="ＭＳ Ｐゴシック" pitchFamily="-28" charset="-128"/>
                <a:cs typeface="ＭＳ Ｐゴシック" pitchFamily="-28" charset="-128"/>
              </a:rPr>
              <a:t>MLL </a:t>
            </a:r>
            <a:r>
              <a:rPr lang="en-US" sz="1200" kern="1200" dirty="0" smtClean="0">
                <a:solidFill>
                  <a:schemeClr val="tx1"/>
                </a:solidFill>
                <a:effectLst/>
                <a:latin typeface="+mn-lt"/>
                <a:ea typeface="ＭＳ Ｐゴシック" pitchFamily="-28" charset="-128"/>
                <a:cs typeface="ＭＳ Ｐゴシック" pitchFamily="-28" charset="-128"/>
              </a:rPr>
              <a:t>fusions connected to the </a:t>
            </a:r>
            <a:r>
              <a:rPr lang="en-US" sz="1200" i="1" kern="1200" dirty="0" smtClean="0">
                <a:solidFill>
                  <a:schemeClr val="tx1"/>
                </a:solidFill>
                <a:effectLst/>
                <a:latin typeface="+mn-lt"/>
                <a:ea typeface="ＭＳ Ｐゴシック" pitchFamily="-28" charset="-128"/>
                <a:cs typeface="ＭＳ Ｐゴシック" pitchFamily="-28" charset="-128"/>
              </a:rPr>
              <a:t>HMGA2 </a:t>
            </a:r>
            <a:r>
              <a:rPr lang="en-US" sz="1200" kern="1200" dirty="0" smtClean="0">
                <a:solidFill>
                  <a:schemeClr val="tx1"/>
                </a:solidFill>
                <a:effectLst/>
                <a:latin typeface="+mn-lt"/>
                <a:ea typeface="ＭＳ Ｐゴシック" pitchFamily="-28" charset="-128"/>
                <a:cs typeface="ＭＳ Ｐゴシック" pitchFamily="-28" charset="-128"/>
              </a:rPr>
              <a:t>fusions typically found in soft tissue </a:t>
            </a:r>
            <a:r>
              <a:rPr lang="en-US" sz="1200" kern="1200" dirty="0" err="1" smtClean="0">
                <a:solidFill>
                  <a:schemeClr val="tx1"/>
                </a:solidFill>
                <a:effectLst/>
                <a:latin typeface="+mn-lt"/>
                <a:ea typeface="ＭＳ Ｐゴシック" pitchFamily="-28" charset="-128"/>
                <a:cs typeface="ＭＳ Ｐゴシック" pitchFamily="-28" charset="-128"/>
              </a:rPr>
              <a:t>tumours</a:t>
            </a:r>
            <a:endParaRPr lang="en-US" sz="1200" kern="1200" dirty="0" smtClean="0">
              <a:solidFill>
                <a:schemeClr val="tx1"/>
              </a:solidFill>
              <a:effectLst/>
              <a:latin typeface="+mn-lt"/>
              <a:ea typeface="ＭＳ Ｐゴシック" pitchFamily="-28" charset="-128"/>
              <a:cs typeface="ＭＳ Ｐゴシック" pitchFamily="-2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pitchFamily="-28" charset="-128"/>
                <a:cs typeface="ＭＳ Ｐゴシック" pitchFamily="-28" charset="-128"/>
              </a:rPr>
              <a:t>3. lymphoma-associated </a:t>
            </a:r>
            <a:r>
              <a:rPr lang="en-US" sz="1200" i="1" kern="1200" dirty="0" smtClean="0">
                <a:solidFill>
                  <a:schemeClr val="tx1"/>
                </a:solidFill>
                <a:effectLst/>
                <a:latin typeface="+mn-lt"/>
                <a:ea typeface="ＭＳ Ｐゴシック" pitchFamily="-28" charset="-128"/>
                <a:cs typeface="ＭＳ Ｐゴシック" pitchFamily="-28" charset="-128"/>
              </a:rPr>
              <a:t>ALK </a:t>
            </a:r>
            <a:r>
              <a:rPr lang="en-US" sz="1200" kern="1200" dirty="0" smtClean="0">
                <a:solidFill>
                  <a:schemeClr val="tx1"/>
                </a:solidFill>
                <a:effectLst/>
                <a:latin typeface="+mn-lt"/>
                <a:ea typeface="ＭＳ Ｐゴシック" pitchFamily="-28" charset="-128"/>
                <a:cs typeface="ＭＳ Ｐゴシック" pitchFamily="-28" charset="-128"/>
              </a:rPr>
              <a:t>fusions, the carcinoma-associated transcription factor for IGHM enhancer 3 (</a:t>
            </a:r>
            <a:r>
              <a:rPr lang="en-US" sz="1200" i="1" kern="1200" dirty="0" smtClean="0">
                <a:solidFill>
                  <a:schemeClr val="tx1"/>
                </a:solidFill>
                <a:effectLst/>
                <a:latin typeface="+mn-lt"/>
                <a:ea typeface="ＭＳ Ｐゴシック" pitchFamily="-28" charset="-128"/>
                <a:cs typeface="ＭＳ Ｐゴシック" pitchFamily="-28" charset="-128"/>
              </a:rPr>
              <a:t>TFE3</a:t>
            </a:r>
            <a:r>
              <a:rPr lang="en-US" sz="1200" kern="1200" dirty="0" smtClean="0">
                <a:solidFill>
                  <a:schemeClr val="tx1"/>
                </a:solidFill>
                <a:effectLst/>
                <a:latin typeface="+mn-lt"/>
                <a:ea typeface="ＭＳ Ｐゴシック" pitchFamily="-28" charset="-128"/>
                <a:cs typeface="ＭＳ Ｐゴシック" pitchFamily="-28" charset="-128"/>
              </a:rPr>
              <a:t>) fusions, and the sarcoma-associated </a:t>
            </a:r>
            <a:r>
              <a:rPr lang="en-US" sz="1200" i="1" kern="1200" dirty="0" smtClean="0">
                <a:solidFill>
                  <a:schemeClr val="tx1"/>
                </a:solidFill>
                <a:effectLst/>
                <a:latin typeface="+mn-lt"/>
                <a:ea typeface="ＭＳ Ｐゴシック" pitchFamily="-28" charset="-128"/>
                <a:cs typeface="ＭＳ Ｐゴシック" pitchFamily="-28" charset="-128"/>
              </a:rPr>
              <a:t>EWSR1 </a:t>
            </a:r>
            <a:r>
              <a:rPr lang="en-US" sz="1200" kern="1200" dirty="0" smtClean="0">
                <a:solidFill>
                  <a:schemeClr val="tx1"/>
                </a:solidFill>
                <a:effectLst/>
                <a:latin typeface="+mn-lt"/>
                <a:ea typeface="ＭＳ Ｐゴシック" pitchFamily="-28" charset="-128"/>
                <a:cs typeface="ＭＳ Ｐゴシック" pitchFamily="-28" charset="-128"/>
              </a:rPr>
              <a:t>fusions. </a:t>
            </a:r>
            <a:endParaRPr lang="en-US" dirty="0" smtClean="0"/>
          </a:p>
          <a:p>
            <a:endParaRPr lang="en-US" dirty="0" smtClean="0"/>
          </a:p>
          <a:p>
            <a:r>
              <a:rPr lang="en-US" sz="1800" dirty="0" smtClean="0"/>
              <a:t>Targeted / guided approaches overestimate connectivity</a:t>
            </a:r>
          </a:p>
          <a:p>
            <a:pPr lvl="1"/>
            <a:r>
              <a:rPr lang="en-US" sz="1800" dirty="0" smtClean="0"/>
              <a:t>FISH probes</a:t>
            </a:r>
          </a:p>
          <a:p>
            <a:pPr lvl="1"/>
            <a:r>
              <a:rPr lang="en-US" sz="1800" dirty="0" smtClean="0"/>
              <a:t>RACE assays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50</a:t>
            </a:fld>
            <a:endParaRPr lang="en-US"/>
          </a:p>
        </p:txBody>
      </p:sp>
    </p:spTree>
    <p:extLst>
      <p:ext uri="{BB962C8B-B14F-4D97-AF65-F5344CB8AC3E}">
        <p14:creationId xmlns:p14="http://schemas.microsoft.com/office/powerpoint/2010/main" val="1353436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52</a:t>
            </a:fld>
            <a:endParaRPr lang="en-US"/>
          </a:p>
        </p:txBody>
      </p:sp>
    </p:spTree>
    <p:extLst>
      <p:ext uri="{BB962C8B-B14F-4D97-AF65-F5344CB8AC3E}">
        <p14:creationId xmlns:p14="http://schemas.microsoft.com/office/powerpoint/2010/main" val="1067854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54</a:t>
            </a:fld>
            <a:endParaRPr lang="en-US"/>
          </a:p>
        </p:txBody>
      </p:sp>
    </p:spTree>
    <p:extLst>
      <p:ext uri="{BB962C8B-B14F-4D97-AF65-F5344CB8AC3E}">
        <p14:creationId xmlns:p14="http://schemas.microsoft.com/office/powerpoint/2010/main" val="16534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56</a:t>
            </a:fld>
            <a:endParaRPr lang="en-US"/>
          </a:p>
        </p:txBody>
      </p:sp>
    </p:spTree>
    <p:extLst>
      <p:ext uri="{BB962C8B-B14F-4D97-AF65-F5344CB8AC3E}">
        <p14:creationId xmlns:p14="http://schemas.microsoft.com/office/powerpoint/2010/main" val="1359512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59</a:t>
            </a:fld>
            <a:endParaRPr lang="en-US"/>
          </a:p>
        </p:txBody>
      </p:sp>
    </p:spTree>
    <p:extLst>
      <p:ext uri="{BB962C8B-B14F-4D97-AF65-F5344CB8AC3E}">
        <p14:creationId xmlns:p14="http://schemas.microsoft.com/office/powerpoint/2010/main" val="31453628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61</a:t>
            </a:fld>
            <a:endParaRPr lang="en-US"/>
          </a:p>
        </p:txBody>
      </p:sp>
    </p:spTree>
    <p:extLst>
      <p:ext uri="{BB962C8B-B14F-4D97-AF65-F5344CB8AC3E}">
        <p14:creationId xmlns:p14="http://schemas.microsoft.com/office/powerpoint/2010/main" val="1398295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62</a:t>
            </a:fld>
            <a:endParaRPr lang="en-US"/>
          </a:p>
        </p:txBody>
      </p:sp>
    </p:spTree>
    <p:extLst>
      <p:ext uri="{BB962C8B-B14F-4D97-AF65-F5344CB8AC3E}">
        <p14:creationId xmlns:p14="http://schemas.microsoft.com/office/powerpoint/2010/main" val="2086206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63</a:t>
            </a:fld>
            <a:endParaRPr lang="en-US"/>
          </a:p>
        </p:txBody>
      </p:sp>
    </p:spTree>
    <p:extLst>
      <p:ext uri="{BB962C8B-B14F-4D97-AF65-F5344CB8AC3E}">
        <p14:creationId xmlns:p14="http://schemas.microsoft.com/office/powerpoint/2010/main" val="1172755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65</a:t>
            </a:fld>
            <a:endParaRPr lang="en-US"/>
          </a:p>
        </p:txBody>
      </p:sp>
    </p:spTree>
    <p:extLst>
      <p:ext uri="{BB962C8B-B14F-4D97-AF65-F5344CB8AC3E}">
        <p14:creationId xmlns:p14="http://schemas.microsoft.com/office/powerpoint/2010/main" val="127246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5</a:t>
            </a:fld>
            <a:endParaRPr lang="en-US"/>
          </a:p>
        </p:txBody>
      </p:sp>
    </p:spTree>
    <p:extLst>
      <p:ext uri="{BB962C8B-B14F-4D97-AF65-F5344CB8AC3E}">
        <p14:creationId xmlns:p14="http://schemas.microsoft.com/office/powerpoint/2010/main" val="2879439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BCR: unknown gene fusion, </a:t>
            </a:r>
            <a:r>
              <a:rPr lang="en-US" dirty="0" smtClean="0"/>
              <a:t>tyrosine</a:t>
            </a:r>
            <a:r>
              <a:rPr lang="en-US" baseline="0" dirty="0" smtClean="0"/>
              <a:t> </a:t>
            </a:r>
            <a:r>
              <a:rPr lang="en-US" baseline="0" dirty="0" smtClean="0"/>
              <a:t>kinase and </a:t>
            </a:r>
            <a:r>
              <a:rPr lang="en-US" baseline="0" dirty="0" err="1" smtClean="0"/>
              <a:t>GTPase</a:t>
            </a:r>
            <a:r>
              <a:rPr lang="en-US" baseline="0" dirty="0" smtClean="0"/>
              <a:t> function</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ABL1:</a:t>
            </a:r>
            <a:r>
              <a:rPr lang="en-US" baseline="0" dirty="0" smtClean="0"/>
              <a:t> tyrosine kinase implicated in cell differentiation, cell division, cell adhesion, and stress response</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8</a:t>
            </a:fld>
            <a:endParaRPr lang="en-US"/>
          </a:p>
        </p:txBody>
      </p:sp>
    </p:spTree>
    <p:extLst>
      <p:ext uri="{BB962C8B-B14F-4D97-AF65-F5344CB8AC3E}">
        <p14:creationId xmlns:p14="http://schemas.microsoft.com/office/powerpoint/2010/main" val="855636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EWSR1: This gene encodes a multifunctional protein that is involved in various cellular processes, including gene expression, cell signaling, and RNA processing and transport. The protein includes an N-terminal transcriptional activation domain and a C-terminal RNA-binding domain. Chromosomal translocations between this gene and various genes encoding transcription factors result in the production of chimeric proteins that are involved in </a:t>
            </a:r>
            <a:r>
              <a:rPr lang="en-US" dirty="0" err="1" smtClean="0"/>
              <a:t>tumorigenesis</a:t>
            </a:r>
            <a:r>
              <a:rPr lang="en-US" dirty="0" smtClean="0"/>
              <a:t>. These chimeric proteins usually consist of the N-terminal transcriptional activation domain of this protein fused to the C-terminal DNA-binding domain of the transcription factor protein. Mutations in this gene, specifically a t(11;22)(q24;q12) translocation, are known to cause Ewing sarcoma as well as </a:t>
            </a:r>
            <a:r>
              <a:rPr lang="en-US" dirty="0" err="1" smtClean="0"/>
              <a:t>neuroectodermal</a:t>
            </a:r>
            <a:r>
              <a:rPr lang="en-US" dirty="0" smtClean="0"/>
              <a:t> and various other tumors. Alternative splicing of this gene results in multiple transcript variants. Related </a:t>
            </a:r>
            <a:r>
              <a:rPr lang="en-US" dirty="0" err="1" smtClean="0"/>
              <a:t>pseudogenes</a:t>
            </a:r>
            <a:r>
              <a:rPr lang="en-US" dirty="0" smtClean="0"/>
              <a:t> have been identified on chromosomes 1 and 14. [provided by </a:t>
            </a:r>
            <a:r>
              <a:rPr lang="en-US" dirty="0" err="1" smtClean="0"/>
              <a:t>RefSeq</a:t>
            </a:r>
            <a:r>
              <a:rPr lang="en-US" dirty="0" smtClean="0"/>
              <a:t>, Jul 2009]</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9</a:t>
            </a:fld>
            <a:endParaRPr lang="en-US"/>
          </a:p>
        </p:txBody>
      </p:sp>
    </p:spTree>
    <p:extLst>
      <p:ext uri="{BB962C8B-B14F-4D97-AF65-F5344CB8AC3E}">
        <p14:creationId xmlns:p14="http://schemas.microsoft.com/office/powerpoint/2010/main" val="2498590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Banito</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et al. show that SS18-SSX fusions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characteristic of synovial sarcoma</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associate with KDM2B-PRC1.1, a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noncanonical</a:t>
            </a:r>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polycomb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repressive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complex 1, to aberrantly activate the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expression of developmentally regulated</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transcription factors that are normally</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targets of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polycomb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-mediated gene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repression.</a:t>
            </a:r>
          </a:p>
          <a:p>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https://</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www.cell.com</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/cancer-cell/abstract/S1535-6108(18)30018-7</a:t>
            </a:r>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Synovial sarcoma is an aggressive cancer invariably associated with a chromosomal translocation involving genes encoding the SWI-SNF complex component SS18 and an SSX (SSX1 or SSX2) transcriptional repressor. Using functional genomics, we identify KDM2B, a histone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demethylase</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and component of a non-canonical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polycomb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repressive complex 1 (PRC1.1), as selectively required for sustaining synovial sarcoma cell transformation. SS18-SSX1 physically interacts with PRC1.1 and co-associates with SWI/SNF and KDM2B complexes on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unmethylated</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CpG</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islands. Via KDM2B, SS18-SSX1 binds and aberrantly activates expression of developmentally regulated genes otherwise targets of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polycomb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-mediated repression, which is restored upon KDM2B depletion, leading to irreversible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mesenchymal</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differentiation. Thus, SS18-SSX1 deregulates developmental programs to drive transformation by hijacking a transcriptional repressive complex to aberrantly activate gene expression.</a:t>
            </a:r>
          </a:p>
          <a:p>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dirty="0" smtClean="0"/>
              <a:t>SS18 is a stable subunit of SWI/SNF nucleosome remodeling complexes, but in synovial sarcoma, incorporation of SS18–SSX into SWI/SNF complexes displaces wild-type SS18 and the tumor suppressor subunit SNF5 (also known as BAF47 and INI1) from SWI/SNF complexes. </a:t>
            </a:r>
          </a:p>
          <a:p>
            <a:endParaRPr lang="en-US" dirty="0" smtClean="0"/>
          </a:p>
          <a:p>
            <a:r>
              <a:rPr lang="en-US" dirty="0" smtClean="0"/>
              <a:t>SSX: </a:t>
            </a:r>
            <a:r>
              <a:rPr lang="en-US" dirty="0" err="1" smtClean="0"/>
              <a:t>dna</a:t>
            </a:r>
            <a:r>
              <a:rPr lang="en-US" dirty="0" smtClean="0"/>
              <a:t>-binding</a:t>
            </a:r>
            <a:r>
              <a:rPr lang="en-US" baseline="0" dirty="0" smtClean="0"/>
              <a:t> transcriptional repressor</a:t>
            </a:r>
            <a:br>
              <a:rPr lang="en-US" baseline="0" dirty="0" smtClean="0"/>
            </a:b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10</a:t>
            </a:fld>
            <a:endParaRPr lang="en-US"/>
          </a:p>
        </p:txBody>
      </p:sp>
    </p:spTree>
    <p:extLst>
      <p:ext uri="{BB962C8B-B14F-4D97-AF65-F5344CB8AC3E}">
        <p14:creationId xmlns:p14="http://schemas.microsoft.com/office/powerpoint/2010/main" val="1516465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Androgen response element</a:t>
            </a:r>
            <a:r>
              <a:rPr lang="en-US" baseline="0" dirty="0" smtClean="0"/>
              <a:t> of TMPRSS2</a:t>
            </a:r>
          </a:p>
          <a:p>
            <a:r>
              <a:rPr lang="en-US" baseline="0" dirty="0" smtClean="0"/>
              <a:t>The ETS proteins regulate many target genes that modulate biological processes like cell growth, angiogenesis, migration, proliferation and differentiation.</a:t>
            </a:r>
          </a:p>
          <a:p>
            <a:r>
              <a:rPr lang="en-US" dirty="0" smtClean="0"/>
              <a:t>Doesn’t involve coding region of TMPRSS2</a:t>
            </a:r>
            <a:r>
              <a:rPr lang="is-IS" dirty="0" smtClean="0"/>
              <a:t>… mainly links up the TMPRSS2 promoter to drive expression of the Tx factor.</a:t>
            </a:r>
            <a:endParaRPr lang="en-US" dirty="0" smtClean="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11</a:t>
            </a:fld>
            <a:endParaRPr lang="en-US"/>
          </a:p>
        </p:txBody>
      </p:sp>
    </p:spTree>
    <p:extLst>
      <p:ext uri="{BB962C8B-B14F-4D97-AF65-F5344CB8AC3E}">
        <p14:creationId xmlns:p14="http://schemas.microsoft.com/office/powerpoint/2010/main" val="2387566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07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329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6928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7612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48537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A62E0D6D-99FF-AF4C-BB5A-2D08A9CB123E}" type="datetime1">
              <a:rPr lang="en-US"/>
              <a:pPr>
                <a:defRPr/>
              </a:pPr>
              <a:t>5/9/18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36E2A7D-D1A2-FB4C-8D96-6BCC64E4789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pbio.bccrc.ca" TargetMode="External"/><Relationship Id="rId4" Type="http://schemas.openxmlformats.org/officeDocument/2006/relationships/hyperlink" Target="http://compbio.cs.sfu.ca" TargetMode="External"/><Relationship Id="rId5" Type="http://schemas.openxmlformats.org/officeDocument/2006/relationships/image" Target="../media/image2.png"/><Relationship Id="rId6" Type="http://schemas.openxmlformats.org/officeDocument/2006/relationships/hyperlink" Target="https://github.com/NCIP/Trinity_CTAT/wiki"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tiff"/></Relationships>
</file>

<file path=ppt/slides/_rels/slide52.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algn="r" eaLnBrk="1" hangingPunct="1"/>
            <a:r>
              <a:rPr lang="en-US" sz="2800" dirty="0" smtClean="0">
                <a:solidFill>
                  <a:schemeClr val="bg1"/>
                </a:solidFill>
                <a:latin typeface="Calibri" charset="0"/>
                <a:cs typeface="Segoe UI" charset="0"/>
              </a:rPr>
              <a:t>Gene Fusion Discovery</a:t>
            </a:r>
            <a:endParaRPr lang="en-US" b="1" dirty="0">
              <a:solidFill>
                <a:schemeClr val="bg1"/>
              </a:solidFill>
              <a:latin typeface="Calibri" charset="0"/>
              <a:cs typeface="Segoe UI" charset="0"/>
            </a:endParaRPr>
          </a:p>
        </p:txBody>
      </p:sp>
      <p:sp>
        <p:nvSpPr>
          <p:cNvPr id="11268" name="TextBox 6"/>
          <p:cNvSpPr txBox="1">
            <a:spLocks noChangeArrowheads="1"/>
          </p:cNvSpPr>
          <p:nvPr/>
        </p:nvSpPr>
        <p:spPr bwMode="auto">
          <a:xfrm>
            <a:off x="6444208" y="4293096"/>
            <a:ext cx="2448272" cy="16081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100" dirty="0" smtClean="0">
                <a:solidFill>
                  <a:schemeClr val="accent3">
                    <a:lumMod val="50000"/>
                  </a:schemeClr>
                </a:solidFill>
              </a:rPr>
              <a:t>(Liberal use of material from Andrew McPherson:</a:t>
            </a:r>
            <a:endParaRPr lang="en-US" sz="1100" dirty="0">
              <a:solidFill>
                <a:schemeClr val="accent3">
                  <a:lumMod val="50000"/>
                </a:schemeClr>
              </a:solidFill>
            </a:endParaRPr>
          </a:p>
          <a:p>
            <a:pPr eaLnBrk="1" hangingPunct="1"/>
            <a:r>
              <a:rPr lang="en-US" sz="1050" dirty="0" err="1">
                <a:solidFill>
                  <a:schemeClr val="accent3">
                    <a:lumMod val="50000"/>
                  </a:schemeClr>
                </a:solidFill>
              </a:rPr>
              <a:t>andrew.mcpherson@gmail.com</a:t>
            </a:r>
            <a:endParaRPr lang="en-US" sz="1050" dirty="0" smtClean="0">
              <a:solidFill>
                <a:schemeClr val="accent3">
                  <a:lumMod val="50000"/>
                </a:schemeClr>
              </a:solidFill>
            </a:endParaRPr>
          </a:p>
          <a:p>
            <a:pPr eaLnBrk="1" hangingPunct="1"/>
            <a:endParaRPr lang="en-US" sz="1100" dirty="0" smtClean="0">
              <a:solidFill>
                <a:schemeClr val="accent3">
                  <a:lumMod val="50000"/>
                </a:schemeClr>
              </a:solidFill>
            </a:endParaRPr>
          </a:p>
          <a:p>
            <a:pPr eaLnBrk="1" hangingPunct="1"/>
            <a:r>
              <a:rPr lang="en-US" sz="1100" dirty="0" smtClean="0">
                <a:solidFill>
                  <a:schemeClr val="accent3">
                    <a:lumMod val="50000"/>
                  </a:schemeClr>
                </a:solidFill>
                <a:hlinkClick r:id="rId3"/>
              </a:rPr>
              <a:t>http</a:t>
            </a:r>
            <a:r>
              <a:rPr lang="en-US" sz="1100" dirty="0">
                <a:solidFill>
                  <a:schemeClr val="accent3">
                    <a:lumMod val="50000"/>
                  </a:schemeClr>
                </a:solidFill>
                <a:hlinkClick r:id="rId3"/>
              </a:rPr>
              <a:t>://</a:t>
            </a:r>
            <a:r>
              <a:rPr lang="en-US" sz="1100" dirty="0" smtClean="0">
                <a:solidFill>
                  <a:schemeClr val="accent3">
                    <a:lumMod val="50000"/>
                  </a:schemeClr>
                </a:solidFill>
                <a:hlinkClick r:id="rId3"/>
              </a:rPr>
              <a:t>compbio.bccrc.ca</a:t>
            </a:r>
            <a:endParaRPr lang="en-US" sz="1100" dirty="0" smtClean="0">
              <a:solidFill>
                <a:schemeClr val="accent3">
                  <a:lumMod val="50000"/>
                </a:schemeClr>
              </a:solidFill>
            </a:endParaRPr>
          </a:p>
          <a:p>
            <a:pPr eaLnBrk="1" hangingPunct="1"/>
            <a:endParaRPr lang="en-US" sz="1100" dirty="0" smtClean="0">
              <a:solidFill>
                <a:schemeClr val="accent3">
                  <a:lumMod val="50000"/>
                </a:schemeClr>
              </a:solidFill>
            </a:endParaRPr>
          </a:p>
          <a:p>
            <a:pPr eaLnBrk="1" hangingPunct="1"/>
            <a:r>
              <a:rPr lang="en-US" sz="1100" dirty="0" smtClean="0">
                <a:solidFill>
                  <a:schemeClr val="accent3">
                    <a:lumMod val="50000"/>
                  </a:schemeClr>
                </a:solidFill>
                <a:hlinkClick r:id="rId4"/>
              </a:rPr>
              <a:t>http</a:t>
            </a:r>
            <a:r>
              <a:rPr lang="en-US" sz="1100" dirty="0">
                <a:solidFill>
                  <a:schemeClr val="accent3">
                    <a:lumMod val="50000"/>
                  </a:schemeClr>
                </a:solidFill>
                <a:hlinkClick r:id="rId4"/>
              </a:rPr>
              <a:t>://</a:t>
            </a:r>
            <a:r>
              <a:rPr lang="en-US" sz="1100" dirty="0" smtClean="0">
                <a:solidFill>
                  <a:schemeClr val="accent3">
                    <a:lumMod val="50000"/>
                  </a:schemeClr>
                </a:solidFill>
                <a:hlinkClick r:id="rId4"/>
              </a:rPr>
              <a:t>compbio.cs.sfu.ca</a:t>
            </a:r>
            <a:endParaRPr lang="en-US" sz="1100" dirty="0" smtClean="0">
              <a:solidFill>
                <a:schemeClr val="accent3">
                  <a:lumMod val="50000"/>
                </a:schemeClr>
              </a:solidFill>
            </a:endParaRPr>
          </a:p>
          <a:p>
            <a:pPr eaLnBrk="1" hangingPunct="1"/>
            <a:endParaRPr lang="en-US" sz="1100" dirty="0" smtClean="0">
              <a:solidFill>
                <a:schemeClr val="accent3">
                  <a:lumMod val="50000"/>
                </a:schemeClr>
              </a:solidFill>
            </a:endParaRPr>
          </a:p>
          <a:p>
            <a:pPr eaLnBrk="1" hangingPunct="1"/>
            <a:r>
              <a:rPr lang="en-US" sz="1100" dirty="0" smtClean="0">
                <a:solidFill>
                  <a:schemeClr val="accent3">
                    <a:lumMod val="50000"/>
                  </a:schemeClr>
                </a:solidFill>
              </a:rPr>
              <a:t>Indicated w/ </a:t>
            </a:r>
            <a:r>
              <a:rPr lang="en-US" sz="1100" dirty="0" err="1" smtClean="0">
                <a:solidFill>
                  <a:schemeClr val="accent3">
                    <a:lumMod val="50000"/>
                  </a:schemeClr>
                </a:solidFill>
              </a:rPr>
              <a:t>awm</a:t>
            </a:r>
            <a:r>
              <a:rPr lang="en-US" sz="1100" dirty="0" smtClean="0">
                <a:solidFill>
                  <a:schemeClr val="accent3">
                    <a:lumMod val="50000"/>
                  </a:schemeClr>
                </a:solidFill>
              </a:rPr>
              <a:t>)</a:t>
            </a:r>
            <a:endParaRPr lang="en-US" sz="1100" dirty="0">
              <a:solidFill>
                <a:schemeClr val="accent3">
                  <a:lumMod val="50000"/>
                </a:schemeClr>
              </a:solidFill>
            </a:endParaRPr>
          </a:p>
        </p:txBody>
      </p:sp>
      <p:pic>
        <p:nvPicPr>
          <p:cNvPr id="2" name="Picture 1" descr="RNA-Seq-fusion-ge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6" y="2708920"/>
            <a:ext cx="3888432" cy="3904567"/>
          </a:xfrm>
          <a:prstGeom prst="rect">
            <a:avLst/>
          </a:prstGeom>
        </p:spPr>
      </p:pic>
      <p:sp>
        <p:nvSpPr>
          <p:cNvPr id="9" name="TextBox 6"/>
          <p:cNvSpPr txBox="1">
            <a:spLocks noChangeArrowheads="1"/>
          </p:cNvSpPr>
          <p:nvPr/>
        </p:nvSpPr>
        <p:spPr bwMode="auto">
          <a:xfrm>
            <a:off x="6244139" y="2708920"/>
            <a:ext cx="2792357" cy="124649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600" dirty="0" smtClean="0">
                <a:solidFill>
                  <a:schemeClr val="accent3">
                    <a:lumMod val="50000"/>
                  </a:schemeClr>
                </a:solidFill>
              </a:rPr>
              <a:t>Brian: </a:t>
            </a:r>
          </a:p>
          <a:p>
            <a:pPr eaLnBrk="1" hangingPunct="1"/>
            <a:endParaRPr lang="en-US" sz="1600" dirty="0">
              <a:solidFill>
                <a:schemeClr val="accent3">
                  <a:lumMod val="50000"/>
                </a:schemeClr>
              </a:solidFill>
            </a:endParaRPr>
          </a:p>
          <a:p>
            <a:pPr eaLnBrk="1" hangingPunct="1"/>
            <a:r>
              <a:rPr lang="en-US" sz="1600" dirty="0" err="1" smtClean="0">
                <a:solidFill>
                  <a:schemeClr val="accent3">
                    <a:lumMod val="50000"/>
                  </a:schemeClr>
                </a:solidFill>
              </a:rPr>
              <a:t>bhaas@broadinstitute.org</a:t>
            </a:r>
            <a:endParaRPr lang="en-US" sz="1600" dirty="0">
              <a:solidFill>
                <a:schemeClr val="accent3">
                  <a:lumMod val="50000"/>
                </a:schemeClr>
              </a:solidFill>
            </a:endParaRPr>
          </a:p>
          <a:p>
            <a:pPr eaLnBrk="1" hangingPunct="1"/>
            <a:endParaRPr lang="en-US" sz="1600" dirty="0" smtClean="0">
              <a:solidFill>
                <a:schemeClr val="accent3">
                  <a:lumMod val="50000"/>
                </a:schemeClr>
              </a:solidFill>
            </a:endParaRPr>
          </a:p>
          <a:p>
            <a:pPr eaLnBrk="1" hangingPunct="1"/>
            <a:r>
              <a:rPr lang="en-US" sz="1100" dirty="0">
                <a:solidFill>
                  <a:schemeClr val="accent3">
                    <a:lumMod val="50000"/>
                  </a:schemeClr>
                </a:solidFill>
                <a:hlinkClick r:id="rId6"/>
              </a:rPr>
              <a:t>https://</a:t>
            </a:r>
            <a:r>
              <a:rPr lang="en-US" sz="1100" dirty="0" err="1">
                <a:solidFill>
                  <a:schemeClr val="accent3">
                    <a:lumMod val="50000"/>
                  </a:schemeClr>
                </a:solidFill>
                <a:hlinkClick r:id="rId6"/>
              </a:rPr>
              <a:t>github.com</a:t>
            </a:r>
            <a:r>
              <a:rPr lang="en-US" sz="1100" dirty="0">
                <a:solidFill>
                  <a:schemeClr val="accent3">
                    <a:lumMod val="50000"/>
                  </a:schemeClr>
                </a:solidFill>
                <a:hlinkClick r:id="rId6"/>
              </a:rPr>
              <a:t>/NCIP/</a:t>
            </a:r>
            <a:r>
              <a:rPr lang="en-US" sz="1100" dirty="0" err="1">
                <a:solidFill>
                  <a:schemeClr val="accent3">
                    <a:lumMod val="50000"/>
                  </a:schemeClr>
                </a:solidFill>
                <a:hlinkClick r:id="rId6"/>
              </a:rPr>
              <a:t>Trinity_CTAT</a:t>
            </a:r>
            <a:r>
              <a:rPr lang="en-US" sz="1100" dirty="0">
                <a:solidFill>
                  <a:schemeClr val="accent3">
                    <a:lumMod val="50000"/>
                  </a:schemeClr>
                </a:solidFill>
                <a:hlinkClick r:id="rId6"/>
              </a:rPr>
              <a:t>/wiki</a:t>
            </a:r>
            <a:endParaRPr lang="en-US" sz="1100" dirty="0">
              <a:solidFill>
                <a:schemeClr val="accent3">
                  <a:lumMod val="50000"/>
                </a:schemeClr>
              </a:solidFill>
            </a:endParaRPr>
          </a:p>
        </p:txBody>
      </p:sp>
      <p:sp>
        <p:nvSpPr>
          <p:cNvPr id="5" name="TextBox 4"/>
          <p:cNvSpPr txBox="1"/>
          <p:nvPr/>
        </p:nvSpPr>
        <p:spPr>
          <a:xfrm>
            <a:off x="179512" y="764704"/>
            <a:ext cx="8788584" cy="830997"/>
          </a:xfrm>
          <a:prstGeom prst="rect">
            <a:avLst/>
          </a:prstGeom>
          <a:noFill/>
        </p:spPr>
        <p:txBody>
          <a:bodyPr wrap="none" rtlCol="0">
            <a:spAutoFit/>
          </a:bodyPr>
          <a:lstStyle/>
          <a:p>
            <a:r>
              <a:rPr lang="en-US" dirty="0" smtClean="0"/>
              <a:t>Broad Cancer Program </a:t>
            </a:r>
            <a:r>
              <a:rPr lang="en-US" dirty="0" err="1" smtClean="0"/>
              <a:t>Bootcamp</a:t>
            </a:r>
            <a:r>
              <a:rPr lang="en-US" dirty="0" smtClean="0"/>
              <a:t>: Fusion Transcript Discovery</a:t>
            </a:r>
          </a:p>
          <a:p>
            <a:endParaRPr lang="en-US" dirty="0"/>
          </a:p>
        </p:txBody>
      </p:sp>
      <p:sp>
        <p:nvSpPr>
          <p:cNvPr id="6" name="TextBox 5"/>
          <p:cNvSpPr txBox="1"/>
          <p:nvPr/>
        </p:nvSpPr>
        <p:spPr>
          <a:xfrm>
            <a:off x="3635896" y="1556792"/>
            <a:ext cx="1313881" cy="584776"/>
          </a:xfrm>
          <a:prstGeom prst="rect">
            <a:avLst/>
          </a:prstGeom>
          <a:noFill/>
        </p:spPr>
        <p:txBody>
          <a:bodyPr wrap="none" rtlCol="0">
            <a:spAutoFit/>
          </a:bodyPr>
          <a:lstStyle/>
          <a:p>
            <a:r>
              <a:rPr lang="en-US" sz="1600" dirty="0" smtClean="0"/>
              <a:t>Brian Haas</a:t>
            </a:r>
          </a:p>
          <a:p>
            <a:r>
              <a:rPr lang="en-US" sz="1600" dirty="0" smtClean="0"/>
              <a:t>May 9, 2018</a:t>
            </a:r>
            <a:endParaRPr lang="en-US" sz="16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 Shot 2018-03-13 at 12.03.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3284984"/>
            <a:ext cx="6984776" cy="2826652"/>
          </a:xfrm>
          <a:prstGeom prst="rect">
            <a:avLst/>
          </a:prstGeom>
        </p:spPr>
      </p:pic>
      <p:sp>
        <p:nvSpPr>
          <p:cNvPr id="5" name="Title 1"/>
          <p:cNvSpPr txBox="1">
            <a:spLocks/>
          </p:cNvSpPr>
          <p:nvPr/>
        </p:nvSpPr>
        <p:spPr bwMode="auto">
          <a:xfrm>
            <a:off x="152400" y="-315416"/>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sp>
        <p:nvSpPr>
          <p:cNvPr id="6" name="TextBox 5"/>
          <p:cNvSpPr txBox="1"/>
          <p:nvPr/>
        </p:nvSpPr>
        <p:spPr>
          <a:xfrm>
            <a:off x="6793823" y="6536377"/>
            <a:ext cx="2314681" cy="276999"/>
          </a:xfrm>
          <a:prstGeom prst="rect">
            <a:avLst/>
          </a:prstGeom>
          <a:noFill/>
        </p:spPr>
        <p:txBody>
          <a:bodyPr wrap="none" rtlCol="0">
            <a:spAutoFit/>
          </a:bodyPr>
          <a:lstStyle/>
          <a:p>
            <a:r>
              <a:rPr lang="en-US" sz="1200" dirty="0" err="1" smtClean="0"/>
              <a:t>Banito</a:t>
            </a:r>
            <a:r>
              <a:rPr lang="en-US" sz="1200" dirty="0" smtClean="0"/>
              <a:t> et al., Cancer Cell, 2018</a:t>
            </a:r>
            <a:endParaRPr lang="en-US" sz="1200" dirty="0"/>
          </a:p>
        </p:txBody>
      </p:sp>
      <p:pic>
        <p:nvPicPr>
          <p:cNvPr id="7" name="Picture 6" descr="Screen Shot 2018-03-13 at 12.1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1340768"/>
            <a:ext cx="5040560" cy="1912624"/>
          </a:xfrm>
          <a:prstGeom prst="rect">
            <a:avLst/>
          </a:prstGeom>
        </p:spPr>
      </p:pic>
      <p:sp>
        <p:nvSpPr>
          <p:cNvPr id="8" name="TextBox 7"/>
          <p:cNvSpPr txBox="1"/>
          <p:nvPr/>
        </p:nvSpPr>
        <p:spPr>
          <a:xfrm>
            <a:off x="6228184" y="2951366"/>
            <a:ext cx="2808694" cy="261610"/>
          </a:xfrm>
          <a:prstGeom prst="rect">
            <a:avLst/>
          </a:prstGeom>
          <a:noFill/>
        </p:spPr>
        <p:txBody>
          <a:bodyPr wrap="none" rtlCol="0">
            <a:spAutoFit/>
          </a:bodyPr>
          <a:lstStyle/>
          <a:p>
            <a:r>
              <a:rPr lang="en-US" sz="1100" dirty="0" smtClean="0"/>
              <a:t>Anderson et al., Pediatric Research, 2012</a:t>
            </a:r>
            <a:endParaRPr lang="en-US" sz="1100" dirty="0"/>
          </a:p>
        </p:txBody>
      </p:sp>
      <p:sp>
        <p:nvSpPr>
          <p:cNvPr id="9" name="TextBox 8"/>
          <p:cNvSpPr txBox="1"/>
          <p:nvPr/>
        </p:nvSpPr>
        <p:spPr>
          <a:xfrm>
            <a:off x="2411760" y="1115452"/>
            <a:ext cx="4559549" cy="369332"/>
          </a:xfrm>
          <a:prstGeom prst="rect">
            <a:avLst/>
          </a:prstGeom>
          <a:noFill/>
        </p:spPr>
        <p:txBody>
          <a:bodyPr wrap="none" rtlCol="0">
            <a:spAutoFit/>
          </a:bodyPr>
          <a:lstStyle/>
          <a:p>
            <a:r>
              <a:rPr lang="en-US" sz="1800" b="1" dirty="0" smtClean="0"/>
              <a:t>(ex. </a:t>
            </a:r>
            <a:r>
              <a:rPr lang="en-US" sz="1800" b="1" dirty="0" smtClean="0"/>
              <a:t>3)  </a:t>
            </a:r>
            <a:r>
              <a:rPr lang="en-US" sz="1800" b="1" dirty="0" smtClean="0"/>
              <a:t>SS18—SSX in Synovial Sarcoma</a:t>
            </a:r>
            <a:endParaRPr lang="en-US" sz="1800" b="1" dirty="0"/>
          </a:p>
        </p:txBody>
      </p:sp>
      <p:sp>
        <p:nvSpPr>
          <p:cNvPr id="10" name="TextBox 9"/>
          <p:cNvSpPr txBox="1"/>
          <p:nvPr/>
        </p:nvSpPr>
        <p:spPr>
          <a:xfrm>
            <a:off x="2163342" y="6258798"/>
            <a:ext cx="4352874" cy="338554"/>
          </a:xfrm>
          <a:prstGeom prst="rect">
            <a:avLst/>
          </a:prstGeom>
          <a:noFill/>
        </p:spPr>
        <p:txBody>
          <a:bodyPr wrap="none" rtlCol="0">
            <a:spAutoFit/>
          </a:bodyPr>
          <a:lstStyle/>
          <a:p>
            <a:r>
              <a:rPr lang="en-US" sz="1600" dirty="0" smtClean="0"/>
              <a:t>Chromatin remodeling -&gt; Cellular Proliferation</a:t>
            </a:r>
            <a:endParaRPr lang="en-US" sz="1600" dirty="0"/>
          </a:p>
        </p:txBody>
      </p:sp>
      <p:sp>
        <p:nvSpPr>
          <p:cNvPr id="11" name="TextBox 10"/>
          <p:cNvSpPr txBox="1"/>
          <p:nvPr/>
        </p:nvSpPr>
        <p:spPr>
          <a:xfrm>
            <a:off x="4572000" y="2431921"/>
            <a:ext cx="1784244" cy="261610"/>
          </a:xfrm>
          <a:prstGeom prst="rect">
            <a:avLst/>
          </a:prstGeom>
          <a:noFill/>
        </p:spPr>
        <p:txBody>
          <a:bodyPr wrap="none" rtlCol="0">
            <a:spAutoFit/>
          </a:bodyPr>
          <a:lstStyle/>
          <a:p>
            <a:r>
              <a:rPr lang="en-US" sz="1100" dirty="0" smtClean="0"/>
              <a:t>Functional Fusion Protein</a:t>
            </a:r>
            <a:endParaRPr lang="en-US" sz="1100" dirty="0"/>
          </a:p>
        </p:txBody>
      </p:sp>
      <p:sp>
        <p:nvSpPr>
          <p:cNvPr id="12" name="Rectangle 11"/>
          <p:cNvSpPr/>
          <p:nvPr/>
        </p:nvSpPr>
        <p:spPr>
          <a:xfrm>
            <a:off x="1835696" y="1124744"/>
            <a:ext cx="504056"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79513" y="1772816"/>
            <a:ext cx="2160239" cy="830997"/>
          </a:xfrm>
          <a:prstGeom prst="rect">
            <a:avLst/>
          </a:prstGeom>
          <a:noFill/>
        </p:spPr>
        <p:txBody>
          <a:bodyPr wrap="square" rtlCol="0">
            <a:spAutoFit/>
          </a:bodyPr>
          <a:lstStyle/>
          <a:p>
            <a:r>
              <a:rPr lang="en-US" sz="1600" dirty="0" smtClean="0"/>
              <a:t>SS18: subunit of SWI/SNF chromatin remodeling complex</a:t>
            </a:r>
            <a:endParaRPr lang="en-US" sz="1600" dirty="0"/>
          </a:p>
        </p:txBody>
      </p:sp>
      <p:sp>
        <p:nvSpPr>
          <p:cNvPr id="3" name="TextBox 2"/>
          <p:cNvSpPr txBox="1"/>
          <p:nvPr/>
        </p:nvSpPr>
        <p:spPr>
          <a:xfrm>
            <a:off x="7164288" y="1969095"/>
            <a:ext cx="1338828" cy="307777"/>
          </a:xfrm>
          <a:prstGeom prst="rect">
            <a:avLst/>
          </a:prstGeom>
          <a:noFill/>
        </p:spPr>
        <p:txBody>
          <a:bodyPr wrap="none" rtlCol="0">
            <a:spAutoFit/>
          </a:bodyPr>
          <a:lstStyle/>
          <a:p>
            <a:r>
              <a:rPr lang="en-US" sz="1400" dirty="0" smtClean="0"/>
              <a:t>SSX: </a:t>
            </a:r>
            <a:r>
              <a:rPr lang="en-US" sz="1400" dirty="0" err="1" smtClean="0"/>
              <a:t>Tx</a:t>
            </a:r>
            <a:r>
              <a:rPr lang="en-US" sz="1400" dirty="0" smtClean="0"/>
              <a:t> factor</a:t>
            </a:r>
            <a:endParaRPr lang="en-US" sz="1400" dirty="0"/>
          </a:p>
        </p:txBody>
      </p:sp>
      <p:sp>
        <p:nvSpPr>
          <p:cNvPr id="13" name="TextBox 12"/>
          <p:cNvSpPr txBox="1"/>
          <p:nvPr/>
        </p:nvSpPr>
        <p:spPr>
          <a:xfrm>
            <a:off x="467544" y="591071"/>
            <a:ext cx="8352928" cy="461665"/>
          </a:xfrm>
          <a:prstGeom prst="rect">
            <a:avLst/>
          </a:prstGeom>
          <a:solidFill>
            <a:srgbClr val="F2DCDB"/>
          </a:solidFill>
        </p:spPr>
        <p:txBody>
          <a:bodyPr wrap="square" rtlCol="0">
            <a:spAutoFit/>
          </a:bodyPr>
          <a:lstStyle/>
          <a:p>
            <a:pPr algn="ctr"/>
            <a:r>
              <a:rPr lang="en-US" dirty="0" smtClean="0"/>
              <a:t>Creation of a fusion protein: induces chromatin remodeling</a:t>
            </a:r>
            <a:endParaRPr lang="en-US" dirty="0"/>
          </a:p>
        </p:txBody>
      </p:sp>
    </p:spTree>
    <p:extLst>
      <p:ext uri="{BB962C8B-B14F-4D97-AF65-F5344CB8AC3E}">
        <p14:creationId xmlns:p14="http://schemas.microsoft.com/office/powerpoint/2010/main" val="31308922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bwMode="auto">
          <a:xfrm>
            <a:off x="152400" y="-243408"/>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grpSp>
        <p:nvGrpSpPr>
          <p:cNvPr id="11" name="Group 10"/>
          <p:cNvGrpSpPr/>
          <p:nvPr/>
        </p:nvGrpSpPr>
        <p:grpSpPr>
          <a:xfrm>
            <a:off x="1763688" y="1718388"/>
            <a:ext cx="5112568" cy="4509632"/>
            <a:chOff x="1331640" y="1052736"/>
            <a:chExt cx="5112568" cy="4509632"/>
          </a:xfrm>
        </p:grpSpPr>
        <p:pic>
          <p:nvPicPr>
            <p:cNvPr id="5" name="Picture 4" descr="Screen Shot 2018-03-14 at 1.5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1052736"/>
              <a:ext cx="5112568" cy="4509632"/>
            </a:xfrm>
            <a:prstGeom prst="rect">
              <a:avLst/>
            </a:prstGeom>
          </p:spPr>
        </p:pic>
        <p:sp>
          <p:nvSpPr>
            <p:cNvPr id="7" name="Rectangle 6"/>
            <p:cNvSpPr/>
            <p:nvPr/>
          </p:nvSpPr>
          <p:spPr>
            <a:xfrm>
              <a:off x="1547664" y="1268760"/>
              <a:ext cx="432048" cy="3600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6876256" y="5867980"/>
            <a:ext cx="1980994" cy="307777"/>
          </a:xfrm>
          <a:prstGeom prst="rect">
            <a:avLst/>
          </a:prstGeom>
          <a:noFill/>
        </p:spPr>
        <p:txBody>
          <a:bodyPr wrap="none" rtlCol="0">
            <a:spAutoFit/>
          </a:bodyPr>
          <a:lstStyle/>
          <a:p>
            <a:r>
              <a:rPr lang="en-US" sz="1400" dirty="0" err="1" smtClean="0"/>
              <a:t>Tomlins</a:t>
            </a:r>
            <a:r>
              <a:rPr lang="en-US" sz="1400" dirty="0" smtClean="0"/>
              <a:t>, Science 2005</a:t>
            </a:r>
            <a:endParaRPr lang="en-US" sz="1400" dirty="0"/>
          </a:p>
        </p:txBody>
      </p:sp>
      <p:sp>
        <p:nvSpPr>
          <p:cNvPr id="9" name="TextBox 8"/>
          <p:cNvSpPr txBox="1"/>
          <p:nvPr/>
        </p:nvSpPr>
        <p:spPr>
          <a:xfrm>
            <a:off x="827584" y="6372036"/>
            <a:ext cx="7248386" cy="369332"/>
          </a:xfrm>
          <a:prstGeom prst="rect">
            <a:avLst/>
          </a:prstGeom>
          <a:noFill/>
        </p:spPr>
        <p:txBody>
          <a:bodyPr wrap="none" rtlCol="0">
            <a:spAutoFit/>
          </a:bodyPr>
          <a:lstStyle/>
          <a:p>
            <a:r>
              <a:rPr lang="en-US" sz="1800" dirty="0" smtClean="0"/>
              <a:t>TMPRSS2 promoter drives over-expression of ETS-family </a:t>
            </a:r>
            <a:r>
              <a:rPr lang="en-US" sz="1800" dirty="0" err="1" smtClean="0"/>
              <a:t>Tx</a:t>
            </a:r>
            <a:r>
              <a:rPr lang="en-US" sz="1800" dirty="0" smtClean="0"/>
              <a:t> Factors</a:t>
            </a:r>
            <a:endParaRPr lang="en-US" sz="1800" dirty="0"/>
          </a:p>
        </p:txBody>
      </p:sp>
      <p:sp>
        <p:nvSpPr>
          <p:cNvPr id="10" name="TextBox 9"/>
          <p:cNvSpPr txBox="1"/>
          <p:nvPr/>
        </p:nvSpPr>
        <p:spPr>
          <a:xfrm>
            <a:off x="6372200" y="3635732"/>
            <a:ext cx="2066792" cy="584776"/>
          </a:xfrm>
          <a:prstGeom prst="rect">
            <a:avLst/>
          </a:prstGeom>
          <a:noFill/>
        </p:spPr>
        <p:txBody>
          <a:bodyPr wrap="none" rtlCol="0">
            <a:spAutoFit/>
          </a:bodyPr>
          <a:lstStyle/>
          <a:p>
            <a:r>
              <a:rPr lang="en-US" sz="1600" dirty="0" smtClean="0"/>
              <a:t>Fusion Transcript, </a:t>
            </a:r>
          </a:p>
          <a:p>
            <a:r>
              <a:rPr lang="en-US" sz="1600" dirty="0" smtClean="0"/>
              <a:t>But no fusion protein</a:t>
            </a:r>
            <a:endParaRPr lang="en-US" sz="1600" dirty="0"/>
          </a:p>
        </p:txBody>
      </p:sp>
      <p:sp>
        <p:nvSpPr>
          <p:cNvPr id="2" name="TextBox 1"/>
          <p:cNvSpPr txBox="1"/>
          <p:nvPr/>
        </p:nvSpPr>
        <p:spPr>
          <a:xfrm>
            <a:off x="2123728" y="1394192"/>
            <a:ext cx="5546448" cy="369332"/>
          </a:xfrm>
          <a:prstGeom prst="rect">
            <a:avLst/>
          </a:prstGeom>
          <a:noFill/>
        </p:spPr>
        <p:txBody>
          <a:bodyPr wrap="none" rtlCol="0">
            <a:spAutoFit/>
          </a:bodyPr>
          <a:lstStyle/>
          <a:p>
            <a:r>
              <a:rPr lang="en-US" sz="1800" b="1" dirty="0" smtClean="0"/>
              <a:t>(ex. </a:t>
            </a:r>
            <a:r>
              <a:rPr lang="en-US" sz="1800" b="1" dirty="0" smtClean="0"/>
              <a:t>4)  </a:t>
            </a:r>
            <a:r>
              <a:rPr lang="en-US" sz="1800" b="1" dirty="0" smtClean="0"/>
              <a:t>TMPRSS2-[ERG/ETV1] in Prostate Cancer</a:t>
            </a:r>
            <a:endParaRPr lang="en-US" sz="1800" b="1" dirty="0"/>
          </a:p>
        </p:txBody>
      </p:sp>
      <p:sp>
        <p:nvSpPr>
          <p:cNvPr id="3" name="TextBox 2"/>
          <p:cNvSpPr txBox="1"/>
          <p:nvPr/>
        </p:nvSpPr>
        <p:spPr>
          <a:xfrm rot="19905135">
            <a:off x="110500" y="2374327"/>
            <a:ext cx="1784413" cy="461665"/>
          </a:xfrm>
          <a:prstGeom prst="rect">
            <a:avLst/>
          </a:prstGeom>
          <a:noFill/>
        </p:spPr>
        <p:txBody>
          <a:bodyPr wrap="none" rtlCol="0">
            <a:spAutoFit/>
          </a:bodyPr>
          <a:lstStyle/>
          <a:p>
            <a:r>
              <a:rPr lang="en-US" sz="1200" dirty="0" smtClean="0"/>
              <a:t>Serine protease</a:t>
            </a:r>
          </a:p>
          <a:p>
            <a:r>
              <a:rPr lang="en-US" sz="1200" dirty="0" err="1" smtClean="0"/>
              <a:t>Upregulated</a:t>
            </a:r>
            <a:r>
              <a:rPr lang="en-US" sz="1200" dirty="0" smtClean="0"/>
              <a:t> in prostate</a:t>
            </a:r>
            <a:endParaRPr lang="en-US" sz="1200" dirty="0"/>
          </a:p>
        </p:txBody>
      </p:sp>
      <p:sp>
        <p:nvSpPr>
          <p:cNvPr id="12" name="TextBox 11"/>
          <p:cNvSpPr txBox="1"/>
          <p:nvPr/>
        </p:nvSpPr>
        <p:spPr>
          <a:xfrm rot="1553040">
            <a:off x="6897222" y="2425555"/>
            <a:ext cx="787395" cy="276999"/>
          </a:xfrm>
          <a:prstGeom prst="rect">
            <a:avLst/>
          </a:prstGeom>
          <a:noFill/>
        </p:spPr>
        <p:txBody>
          <a:bodyPr wrap="none" rtlCol="0">
            <a:spAutoFit/>
          </a:bodyPr>
          <a:lstStyle/>
          <a:p>
            <a:r>
              <a:rPr lang="en-US" sz="1200" dirty="0" err="1" smtClean="0"/>
              <a:t>Tx</a:t>
            </a:r>
            <a:r>
              <a:rPr lang="en-US" sz="1200" dirty="0" smtClean="0"/>
              <a:t> factor</a:t>
            </a:r>
          </a:p>
        </p:txBody>
      </p:sp>
      <p:sp>
        <p:nvSpPr>
          <p:cNvPr id="4" name="Rectangle 3"/>
          <p:cNvSpPr/>
          <p:nvPr/>
        </p:nvSpPr>
        <p:spPr>
          <a:xfrm>
            <a:off x="144016" y="764704"/>
            <a:ext cx="8892480" cy="461665"/>
          </a:xfrm>
          <a:prstGeom prst="rect">
            <a:avLst/>
          </a:prstGeom>
          <a:solidFill>
            <a:srgbClr val="F2DCDB"/>
          </a:solidFill>
        </p:spPr>
        <p:txBody>
          <a:bodyPr wrap="square">
            <a:spAutoFit/>
          </a:bodyPr>
          <a:lstStyle/>
          <a:p>
            <a:pPr algn="ctr"/>
            <a:r>
              <a:rPr lang="en-US" dirty="0"/>
              <a:t>Deregulation of a proto-</a:t>
            </a:r>
            <a:r>
              <a:rPr lang="en-US" dirty="0" smtClean="0"/>
              <a:t>oncogene: </a:t>
            </a:r>
            <a:r>
              <a:rPr lang="en-US" dirty="0" err="1" smtClean="0"/>
              <a:t>Tx</a:t>
            </a:r>
            <a:r>
              <a:rPr lang="en-US" dirty="0" smtClean="0"/>
              <a:t> activation</a:t>
            </a:r>
            <a:endParaRPr lang="en-US" dirty="0"/>
          </a:p>
        </p:txBody>
      </p:sp>
    </p:spTree>
    <p:extLst>
      <p:ext uri="{BB962C8B-B14F-4D97-AF65-F5344CB8AC3E}">
        <p14:creationId xmlns:p14="http://schemas.microsoft.com/office/powerpoint/2010/main" val="1739427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sz="3200" dirty="0" smtClean="0"/>
              <a:t>Classification of Gene Fusion Consequences</a:t>
            </a:r>
            <a:endParaRPr lang="en-US" sz="3200" dirty="0"/>
          </a:p>
        </p:txBody>
      </p:sp>
      <p:pic>
        <p:nvPicPr>
          <p:cNvPr id="4" name="Picture 3" descr="mitelman_2007_igh_myc.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365" y="2204864"/>
            <a:ext cx="3886200" cy="2717800"/>
          </a:xfrm>
          <a:prstGeom prst="rect">
            <a:avLst/>
          </a:prstGeom>
        </p:spPr>
      </p:pic>
      <p:sp>
        <p:nvSpPr>
          <p:cNvPr id="5" name="TextBox 4"/>
          <p:cNvSpPr txBox="1"/>
          <p:nvPr/>
        </p:nvSpPr>
        <p:spPr>
          <a:xfrm>
            <a:off x="2123728" y="1700808"/>
            <a:ext cx="4724370" cy="338554"/>
          </a:xfrm>
          <a:prstGeom prst="rect">
            <a:avLst/>
          </a:prstGeom>
          <a:noFill/>
        </p:spPr>
        <p:txBody>
          <a:bodyPr wrap="none" rtlCol="0">
            <a:spAutoFit/>
          </a:bodyPr>
          <a:lstStyle/>
          <a:p>
            <a:r>
              <a:rPr lang="en-US" sz="1600" b="1" dirty="0" smtClean="0"/>
              <a:t>(ex. </a:t>
            </a:r>
            <a:r>
              <a:rPr lang="en-US" sz="1600" b="1" dirty="0" smtClean="0"/>
              <a:t>5)  </a:t>
            </a:r>
            <a:r>
              <a:rPr lang="en-US" sz="1600" b="1" dirty="0" smtClean="0"/>
              <a:t>IGH-MYC fusion in </a:t>
            </a:r>
            <a:r>
              <a:rPr lang="en-US" sz="1600" b="1" dirty="0" err="1" smtClean="0"/>
              <a:t>Burkitt’s</a:t>
            </a:r>
            <a:r>
              <a:rPr lang="en-US" sz="1600" b="1" dirty="0" smtClean="0"/>
              <a:t> Lymphoma</a:t>
            </a:r>
            <a:endParaRPr lang="en-US" sz="1600" b="1" dirty="0"/>
          </a:p>
        </p:txBody>
      </p:sp>
      <p:sp>
        <p:nvSpPr>
          <p:cNvPr id="6" name="TextBox 5"/>
          <p:cNvSpPr txBox="1"/>
          <p:nvPr/>
        </p:nvSpPr>
        <p:spPr>
          <a:xfrm>
            <a:off x="5513669" y="4941168"/>
            <a:ext cx="1236787" cy="276999"/>
          </a:xfrm>
          <a:prstGeom prst="rect">
            <a:avLst/>
          </a:prstGeom>
          <a:noFill/>
        </p:spPr>
        <p:txBody>
          <a:bodyPr wrap="none" rtlCol="0">
            <a:spAutoFit/>
          </a:bodyPr>
          <a:lstStyle/>
          <a:p>
            <a:r>
              <a:rPr lang="en-US" sz="1200" dirty="0" err="1" smtClean="0"/>
              <a:t>Mitelman</a:t>
            </a:r>
            <a:r>
              <a:rPr lang="en-US" sz="1200" dirty="0" smtClean="0"/>
              <a:t>, 2007</a:t>
            </a:r>
            <a:endParaRPr lang="en-US" sz="1200" dirty="0"/>
          </a:p>
        </p:txBody>
      </p:sp>
      <p:sp>
        <p:nvSpPr>
          <p:cNvPr id="7" name="TextBox 6"/>
          <p:cNvSpPr txBox="1"/>
          <p:nvPr/>
        </p:nvSpPr>
        <p:spPr>
          <a:xfrm>
            <a:off x="2057285" y="2636912"/>
            <a:ext cx="640620" cy="338554"/>
          </a:xfrm>
          <a:prstGeom prst="rect">
            <a:avLst/>
          </a:prstGeom>
          <a:noFill/>
        </p:spPr>
        <p:txBody>
          <a:bodyPr wrap="none" rtlCol="0">
            <a:spAutoFit/>
          </a:bodyPr>
          <a:lstStyle/>
          <a:p>
            <a:r>
              <a:rPr lang="en-US" sz="1600" dirty="0" smtClean="0"/>
              <a:t>MYC</a:t>
            </a:r>
            <a:endParaRPr lang="en-US" sz="1600" dirty="0"/>
          </a:p>
        </p:txBody>
      </p:sp>
      <p:sp>
        <p:nvSpPr>
          <p:cNvPr id="8" name="TextBox 7"/>
          <p:cNvSpPr txBox="1"/>
          <p:nvPr/>
        </p:nvSpPr>
        <p:spPr>
          <a:xfrm>
            <a:off x="2129293" y="3645024"/>
            <a:ext cx="549449" cy="338554"/>
          </a:xfrm>
          <a:prstGeom prst="rect">
            <a:avLst/>
          </a:prstGeom>
          <a:noFill/>
        </p:spPr>
        <p:txBody>
          <a:bodyPr wrap="none" rtlCol="0">
            <a:spAutoFit/>
          </a:bodyPr>
          <a:lstStyle/>
          <a:p>
            <a:r>
              <a:rPr lang="en-US" sz="1600" dirty="0" smtClean="0"/>
              <a:t>IGH</a:t>
            </a:r>
            <a:endParaRPr lang="en-US" sz="1600" dirty="0"/>
          </a:p>
        </p:txBody>
      </p:sp>
      <p:sp>
        <p:nvSpPr>
          <p:cNvPr id="9" name="TextBox 8"/>
          <p:cNvSpPr txBox="1"/>
          <p:nvPr/>
        </p:nvSpPr>
        <p:spPr>
          <a:xfrm>
            <a:off x="1697245" y="4509120"/>
            <a:ext cx="1073731" cy="338554"/>
          </a:xfrm>
          <a:prstGeom prst="rect">
            <a:avLst/>
          </a:prstGeom>
          <a:noFill/>
        </p:spPr>
        <p:txBody>
          <a:bodyPr wrap="none" rtlCol="0">
            <a:spAutoFit/>
          </a:bodyPr>
          <a:lstStyle/>
          <a:p>
            <a:r>
              <a:rPr lang="en-US" sz="1600" dirty="0" smtClean="0"/>
              <a:t>IGH-MYC</a:t>
            </a:r>
            <a:endParaRPr lang="en-US" sz="1600" dirty="0"/>
          </a:p>
        </p:txBody>
      </p:sp>
      <p:sp>
        <p:nvSpPr>
          <p:cNvPr id="10" name="TextBox 9"/>
          <p:cNvSpPr txBox="1"/>
          <p:nvPr/>
        </p:nvSpPr>
        <p:spPr>
          <a:xfrm>
            <a:off x="35496" y="6464369"/>
            <a:ext cx="509575" cy="276999"/>
          </a:xfrm>
          <a:prstGeom prst="rect">
            <a:avLst/>
          </a:prstGeom>
          <a:noFill/>
        </p:spPr>
        <p:txBody>
          <a:bodyPr wrap="none" rtlCol="0">
            <a:spAutoFit/>
          </a:bodyPr>
          <a:lstStyle/>
          <a:p>
            <a:r>
              <a:rPr lang="en-US" sz="1200" dirty="0" err="1" smtClean="0"/>
              <a:t>awm</a:t>
            </a:r>
            <a:endParaRPr lang="en-US" sz="1200" dirty="0"/>
          </a:p>
        </p:txBody>
      </p:sp>
      <p:sp>
        <p:nvSpPr>
          <p:cNvPr id="11" name="TextBox 10"/>
          <p:cNvSpPr txBox="1"/>
          <p:nvPr/>
        </p:nvSpPr>
        <p:spPr>
          <a:xfrm>
            <a:off x="2123728" y="5898758"/>
            <a:ext cx="4495041" cy="338554"/>
          </a:xfrm>
          <a:prstGeom prst="rect">
            <a:avLst/>
          </a:prstGeom>
          <a:noFill/>
        </p:spPr>
        <p:txBody>
          <a:bodyPr wrap="none" rtlCol="0">
            <a:spAutoFit/>
          </a:bodyPr>
          <a:lstStyle/>
          <a:p>
            <a:r>
              <a:rPr lang="en-US" sz="1600" dirty="0" smtClean="0"/>
              <a:t>MYC now constitutively driven by IGH promoter</a:t>
            </a:r>
            <a:endParaRPr lang="en-US" sz="1600" dirty="0"/>
          </a:p>
        </p:txBody>
      </p:sp>
      <p:sp>
        <p:nvSpPr>
          <p:cNvPr id="12" name="TextBox 11"/>
          <p:cNvSpPr txBox="1"/>
          <p:nvPr/>
        </p:nvSpPr>
        <p:spPr>
          <a:xfrm>
            <a:off x="6773211" y="3645024"/>
            <a:ext cx="2263285" cy="276999"/>
          </a:xfrm>
          <a:prstGeom prst="rect">
            <a:avLst/>
          </a:prstGeom>
          <a:noFill/>
        </p:spPr>
        <p:txBody>
          <a:bodyPr wrap="none" rtlCol="0">
            <a:spAutoFit/>
          </a:bodyPr>
          <a:lstStyle/>
          <a:p>
            <a:r>
              <a:rPr lang="en-US" sz="1200" dirty="0" err="1" smtClean="0"/>
              <a:t>Immumnoglobulin</a:t>
            </a:r>
            <a:r>
              <a:rPr lang="en-US" sz="1200" dirty="0" smtClean="0"/>
              <a:t> heavy chain </a:t>
            </a:r>
            <a:endParaRPr lang="en-US" sz="1200" dirty="0"/>
          </a:p>
        </p:txBody>
      </p:sp>
      <p:sp>
        <p:nvSpPr>
          <p:cNvPr id="13" name="TextBox 12"/>
          <p:cNvSpPr txBox="1"/>
          <p:nvPr/>
        </p:nvSpPr>
        <p:spPr>
          <a:xfrm>
            <a:off x="6808941" y="2636912"/>
            <a:ext cx="787395" cy="276999"/>
          </a:xfrm>
          <a:prstGeom prst="rect">
            <a:avLst/>
          </a:prstGeom>
          <a:noFill/>
        </p:spPr>
        <p:txBody>
          <a:bodyPr wrap="none" rtlCol="0">
            <a:spAutoFit/>
          </a:bodyPr>
          <a:lstStyle/>
          <a:p>
            <a:r>
              <a:rPr lang="en-US" sz="1200" dirty="0" err="1" smtClean="0"/>
              <a:t>Tx</a:t>
            </a:r>
            <a:r>
              <a:rPr lang="en-US" sz="1200" dirty="0" smtClean="0"/>
              <a:t> factor</a:t>
            </a:r>
            <a:endParaRPr lang="en-US" sz="1200" dirty="0"/>
          </a:p>
        </p:txBody>
      </p:sp>
      <p:sp>
        <p:nvSpPr>
          <p:cNvPr id="14" name="TextBox 13"/>
          <p:cNvSpPr txBox="1"/>
          <p:nvPr/>
        </p:nvSpPr>
        <p:spPr>
          <a:xfrm>
            <a:off x="1405588" y="1023119"/>
            <a:ext cx="6406772" cy="461665"/>
          </a:xfrm>
          <a:prstGeom prst="rect">
            <a:avLst/>
          </a:prstGeom>
          <a:solidFill>
            <a:schemeClr val="accent2">
              <a:lumMod val="20000"/>
              <a:lumOff val="80000"/>
            </a:schemeClr>
          </a:solidFill>
        </p:spPr>
        <p:txBody>
          <a:bodyPr wrap="none" rtlCol="0">
            <a:spAutoFit/>
          </a:bodyPr>
          <a:lstStyle/>
          <a:p>
            <a:r>
              <a:rPr lang="en-US" dirty="0" smtClean="0"/>
              <a:t>Deregulation of proto-oncogene: </a:t>
            </a:r>
            <a:r>
              <a:rPr lang="en-US" dirty="0" err="1" smtClean="0"/>
              <a:t>Tx</a:t>
            </a:r>
            <a:r>
              <a:rPr lang="en-US" dirty="0" smtClean="0"/>
              <a:t> activation</a:t>
            </a:r>
            <a:endParaRPr lang="en-US" dirty="0"/>
          </a:p>
        </p:txBody>
      </p:sp>
    </p:spTree>
    <p:extLst>
      <p:ext uri="{BB962C8B-B14F-4D97-AF65-F5344CB8AC3E}">
        <p14:creationId xmlns:p14="http://schemas.microsoft.com/office/powerpoint/2010/main" val="199351092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Alternate forms of deregulation: microRNA binding</a:t>
            </a:r>
          </a:p>
        </p:txBody>
      </p:sp>
      <p:sp>
        <p:nvSpPr>
          <p:cNvPr id="5" name="TextBox 4"/>
          <p:cNvSpPr txBox="1"/>
          <p:nvPr/>
        </p:nvSpPr>
        <p:spPr>
          <a:xfrm>
            <a:off x="2123728" y="2348880"/>
            <a:ext cx="4870945" cy="338554"/>
          </a:xfrm>
          <a:prstGeom prst="rect">
            <a:avLst/>
          </a:prstGeom>
          <a:noFill/>
        </p:spPr>
        <p:txBody>
          <a:bodyPr wrap="none" rtlCol="0">
            <a:spAutoFit/>
          </a:bodyPr>
          <a:lstStyle/>
          <a:p>
            <a:r>
              <a:rPr lang="en-US" sz="1600" b="1" dirty="0" smtClean="0"/>
              <a:t>(ex. </a:t>
            </a:r>
            <a:r>
              <a:rPr lang="en-US" sz="1600" b="1" dirty="0" smtClean="0"/>
              <a:t>6)   </a:t>
            </a:r>
            <a:r>
              <a:rPr lang="en-US" sz="1600" b="1" dirty="0" smtClean="0"/>
              <a:t>MYB-NFIB in </a:t>
            </a:r>
            <a:r>
              <a:rPr lang="en-US" sz="1600" b="1" dirty="0"/>
              <a:t>adenoid cystic </a:t>
            </a:r>
            <a:r>
              <a:rPr lang="en-US" sz="1600" b="1" dirty="0" smtClean="0"/>
              <a:t>carcinomas</a:t>
            </a:r>
            <a:endParaRPr lang="en-US" sz="1600" b="1" dirty="0"/>
          </a:p>
        </p:txBody>
      </p:sp>
      <p:sp>
        <p:nvSpPr>
          <p:cNvPr id="6" name="TextBox 5"/>
          <p:cNvSpPr txBox="1"/>
          <p:nvPr/>
        </p:nvSpPr>
        <p:spPr>
          <a:xfrm>
            <a:off x="7477528" y="5976843"/>
            <a:ext cx="1173719" cy="276999"/>
          </a:xfrm>
          <a:prstGeom prst="rect">
            <a:avLst/>
          </a:prstGeom>
          <a:noFill/>
        </p:spPr>
        <p:txBody>
          <a:bodyPr wrap="none" rtlCol="0">
            <a:spAutoFit/>
          </a:bodyPr>
          <a:lstStyle/>
          <a:p>
            <a:r>
              <a:rPr lang="en-US" sz="1200" dirty="0" err="1" smtClean="0"/>
              <a:t>Persson</a:t>
            </a:r>
            <a:r>
              <a:rPr lang="en-US" sz="1200" dirty="0" smtClean="0"/>
              <a:t>, 2009</a:t>
            </a:r>
            <a:endParaRPr lang="en-US" sz="1200" dirty="0"/>
          </a:p>
        </p:txBody>
      </p:sp>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347" t="60908" r="3749"/>
          <a:stretch/>
        </p:blipFill>
        <p:spPr bwMode="auto">
          <a:xfrm>
            <a:off x="1079611" y="2886984"/>
            <a:ext cx="6984777" cy="2108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 name="TextBox 14"/>
          <p:cNvSpPr txBox="1"/>
          <p:nvPr/>
        </p:nvSpPr>
        <p:spPr>
          <a:xfrm>
            <a:off x="35496" y="6464369"/>
            <a:ext cx="509575" cy="276999"/>
          </a:xfrm>
          <a:prstGeom prst="rect">
            <a:avLst/>
          </a:prstGeom>
          <a:noFill/>
        </p:spPr>
        <p:txBody>
          <a:bodyPr wrap="none" rtlCol="0">
            <a:spAutoFit/>
          </a:bodyPr>
          <a:lstStyle/>
          <a:p>
            <a:r>
              <a:rPr lang="en-US" sz="1200" dirty="0" err="1" smtClean="0"/>
              <a:t>awm</a:t>
            </a:r>
            <a:endParaRPr lang="en-US" sz="1200" dirty="0"/>
          </a:p>
        </p:txBody>
      </p:sp>
      <p:sp>
        <p:nvSpPr>
          <p:cNvPr id="4" name="TextBox 3"/>
          <p:cNvSpPr txBox="1"/>
          <p:nvPr/>
        </p:nvSpPr>
        <p:spPr>
          <a:xfrm>
            <a:off x="1961852" y="5805264"/>
            <a:ext cx="4050308" cy="338554"/>
          </a:xfrm>
          <a:prstGeom prst="rect">
            <a:avLst/>
          </a:prstGeom>
          <a:noFill/>
        </p:spPr>
        <p:txBody>
          <a:bodyPr wrap="none" rtlCol="0">
            <a:spAutoFit/>
          </a:bodyPr>
          <a:lstStyle/>
          <a:p>
            <a:r>
              <a:rPr lang="en-US" sz="1600" dirty="0" smtClean="0"/>
              <a:t>Fusion removes </a:t>
            </a:r>
            <a:r>
              <a:rPr lang="en-US" sz="1600" dirty="0" err="1" smtClean="0"/>
              <a:t>miRNA</a:t>
            </a:r>
            <a:r>
              <a:rPr lang="en-US" sz="1600" dirty="0" smtClean="0"/>
              <a:t>-regulation of MYB</a:t>
            </a:r>
            <a:endParaRPr lang="en-US" sz="1600" dirty="0"/>
          </a:p>
        </p:txBody>
      </p:sp>
      <p:sp>
        <p:nvSpPr>
          <p:cNvPr id="16" name="Title 1"/>
          <p:cNvSpPr txBox="1">
            <a:spLocks/>
          </p:cNvSpPr>
          <p:nvPr/>
        </p:nvSpPr>
        <p:spPr bwMode="auto">
          <a:xfrm>
            <a:off x="152400" y="-27384"/>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smtClean="0"/>
              <a:t>Classification of Gene Fusion Consequences</a:t>
            </a:r>
            <a:endParaRPr lang="en-US" sz="3200" dirty="0"/>
          </a:p>
        </p:txBody>
      </p:sp>
      <p:sp>
        <p:nvSpPr>
          <p:cNvPr id="8" name="TextBox 7"/>
          <p:cNvSpPr txBox="1"/>
          <p:nvPr/>
        </p:nvSpPr>
        <p:spPr>
          <a:xfrm>
            <a:off x="153621" y="3140968"/>
            <a:ext cx="889987" cy="523220"/>
          </a:xfrm>
          <a:prstGeom prst="rect">
            <a:avLst/>
          </a:prstGeom>
          <a:noFill/>
        </p:spPr>
        <p:txBody>
          <a:bodyPr wrap="none" rtlCol="0">
            <a:spAutoFit/>
          </a:bodyPr>
          <a:lstStyle/>
          <a:p>
            <a:r>
              <a:rPr lang="en-US" sz="1400" dirty="0" smtClean="0"/>
              <a:t>MYB</a:t>
            </a:r>
          </a:p>
          <a:p>
            <a:r>
              <a:rPr lang="en-US" sz="1400" dirty="0" err="1" smtClean="0"/>
              <a:t>Tx</a:t>
            </a:r>
            <a:r>
              <a:rPr lang="en-US" sz="1400" dirty="0" smtClean="0"/>
              <a:t> factor</a:t>
            </a:r>
            <a:endParaRPr lang="en-US" sz="1400" dirty="0"/>
          </a:p>
        </p:txBody>
      </p:sp>
      <p:sp>
        <p:nvSpPr>
          <p:cNvPr id="17" name="TextBox 16"/>
          <p:cNvSpPr txBox="1"/>
          <p:nvPr/>
        </p:nvSpPr>
        <p:spPr>
          <a:xfrm>
            <a:off x="7884368" y="3068960"/>
            <a:ext cx="889987" cy="523220"/>
          </a:xfrm>
          <a:prstGeom prst="rect">
            <a:avLst/>
          </a:prstGeom>
          <a:noFill/>
        </p:spPr>
        <p:txBody>
          <a:bodyPr wrap="none" rtlCol="0">
            <a:spAutoFit/>
          </a:bodyPr>
          <a:lstStyle/>
          <a:p>
            <a:r>
              <a:rPr lang="en-US" sz="1400" dirty="0" smtClean="0"/>
              <a:t>NFIB</a:t>
            </a:r>
          </a:p>
          <a:p>
            <a:r>
              <a:rPr lang="en-US" sz="1400" dirty="0" err="1" smtClean="0"/>
              <a:t>Tx</a:t>
            </a:r>
            <a:r>
              <a:rPr lang="en-US" sz="1400" dirty="0" smtClean="0"/>
              <a:t> factor</a:t>
            </a:r>
            <a:endParaRPr lang="en-US" sz="1400" dirty="0"/>
          </a:p>
        </p:txBody>
      </p:sp>
      <p:grpSp>
        <p:nvGrpSpPr>
          <p:cNvPr id="9" name="Group 8"/>
          <p:cNvGrpSpPr/>
          <p:nvPr/>
        </p:nvGrpSpPr>
        <p:grpSpPr>
          <a:xfrm>
            <a:off x="6542511" y="4062264"/>
            <a:ext cx="2133945" cy="1959024"/>
            <a:chOff x="6542511" y="4062264"/>
            <a:chExt cx="2133945" cy="1959024"/>
          </a:xfrm>
        </p:grpSpPr>
        <p:pic>
          <p:nvPicPr>
            <p:cNvPr id="1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32923" b="45766"/>
            <a:stretch/>
          </p:blipFill>
          <p:spPr bwMode="auto">
            <a:xfrm>
              <a:off x="6660232" y="4143064"/>
              <a:ext cx="2016224" cy="17315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 name="Rectangle 12"/>
            <p:cNvSpPr/>
            <p:nvPr/>
          </p:nvSpPr>
          <p:spPr>
            <a:xfrm>
              <a:off x="6542511" y="4143064"/>
              <a:ext cx="1917921" cy="150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000675" y="5793269"/>
              <a:ext cx="494046" cy="215444"/>
            </a:xfrm>
            <a:prstGeom prst="rect">
              <a:avLst/>
            </a:prstGeom>
            <a:noFill/>
          </p:spPr>
          <p:txBody>
            <a:bodyPr wrap="none" rtlCol="0">
              <a:spAutoFit/>
            </a:bodyPr>
            <a:lstStyle/>
            <a:p>
              <a:r>
                <a:rPr lang="en-US" sz="800" dirty="0" smtClean="0"/>
                <a:t>Fusion</a:t>
              </a:r>
              <a:endParaRPr lang="en-US" sz="800" dirty="0"/>
            </a:p>
          </p:txBody>
        </p:sp>
        <p:sp>
          <p:nvSpPr>
            <p:cNvPr id="14" name="TextBox 13"/>
            <p:cNvSpPr txBox="1"/>
            <p:nvPr/>
          </p:nvSpPr>
          <p:spPr>
            <a:xfrm>
              <a:off x="6728937" y="5805844"/>
              <a:ext cx="1011415" cy="215444"/>
            </a:xfrm>
            <a:prstGeom prst="rect">
              <a:avLst/>
            </a:prstGeom>
            <a:noFill/>
          </p:spPr>
          <p:txBody>
            <a:bodyPr wrap="none" rtlCol="0">
              <a:spAutoFit/>
            </a:bodyPr>
            <a:lstStyle/>
            <a:p>
              <a:r>
                <a:rPr lang="en-US" sz="800" dirty="0" smtClean="0"/>
                <a:t>MYB Amplification</a:t>
              </a:r>
              <a:endParaRPr lang="en-US" sz="800" dirty="0"/>
            </a:p>
          </p:txBody>
        </p:sp>
        <p:sp>
          <p:nvSpPr>
            <p:cNvPr id="18" name="TextBox 17"/>
            <p:cNvSpPr txBox="1"/>
            <p:nvPr/>
          </p:nvSpPr>
          <p:spPr>
            <a:xfrm>
              <a:off x="6986689" y="4062264"/>
              <a:ext cx="1473743" cy="230832"/>
            </a:xfrm>
            <a:prstGeom prst="rect">
              <a:avLst/>
            </a:prstGeom>
            <a:noFill/>
          </p:spPr>
          <p:txBody>
            <a:bodyPr wrap="none" rtlCol="0">
              <a:spAutoFit/>
            </a:bodyPr>
            <a:lstStyle/>
            <a:p>
              <a:r>
                <a:rPr lang="en-US" sz="900" b="1" dirty="0" smtClean="0"/>
                <a:t>Transfect w/ </a:t>
              </a:r>
              <a:r>
                <a:rPr lang="en-US" sz="900" b="1" dirty="0" err="1" smtClean="0"/>
                <a:t>miR</a:t>
              </a:r>
              <a:r>
                <a:rPr lang="en-US" sz="900" b="1" dirty="0" smtClean="0"/>
                <a:t> </a:t>
              </a:r>
              <a:r>
                <a:rPr lang="en-US" sz="900" b="1" dirty="0" err="1" smtClean="0"/>
                <a:t>oligos</a:t>
              </a:r>
              <a:endParaRPr lang="en-US" sz="900" b="1" dirty="0"/>
            </a:p>
          </p:txBody>
        </p:sp>
      </p:grpSp>
      <p:sp>
        <p:nvSpPr>
          <p:cNvPr id="19" name="TextBox 18"/>
          <p:cNvSpPr txBox="1"/>
          <p:nvPr/>
        </p:nvSpPr>
        <p:spPr>
          <a:xfrm>
            <a:off x="6804248" y="4293096"/>
            <a:ext cx="1877531" cy="230832"/>
          </a:xfrm>
          <a:prstGeom prst="rect">
            <a:avLst/>
          </a:prstGeom>
          <a:noFill/>
        </p:spPr>
        <p:txBody>
          <a:bodyPr wrap="none" rtlCol="0">
            <a:spAutoFit/>
          </a:bodyPr>
          <a:lstStyle/>
          <a:p>
            <a:r>
              <a:rPr lang="en-US" sz="900" b="1" dirty="0" smtClean="0"/>
              <a:t>MYB responds, Fusion doesn’t</a:t>
            </a:r>
            <a:endParaRPr lang="en-US" sz="900" b="1" dirty="0"/>
          </a:p>
        </p:txBody>
      </p:sp>
      <p:sp>
        <p:nvSpPr>
          <p:cNvPr id="20" name="TextBox 19"/>
          <p:cNvSpPr txBox="1"/>
          <p:nvPr/>
        </p:nvSpPr>
        <p:spPr>
          <a:xfrm>
            <a:off x="611560" y="1023119"/>
            <a:ext cx="7998103" cy="461665"/>
          </a:xfrm>
          <a:prstGeom prst="rect">
            <a:avLst/>
          </a:prstGeom>
          <a:solidFill>
            <a:schemeClr val="accent2">
              <a:lumMod val="20000"/>
              <a:lumOff val="80000"/>
            </a:schemeClr>
          </a:solidFill>
        </p:spPr>
        <p:txBody>
          <a:bodyPr wrap="none" rtlCol="0">
            <a:spAutoFit/>
          </a:bodyPr>
          <a:lstStyle/>
          <a:p>
            <a:r>
              <a:rPr lang="en-US" dirty="0" smtClean="0"/>
              <a:t>Deregulation of proto-oncogene: block </a:t>
            </a:r>
            <a:r>
              <a:rPr lang="en-US" dirty="0" err="1" smtClean="0"/>
              <a:t>Tx</a:t>
            </a:r>
            <a:r>
              <a:rPr lang="en-US" dirty="0" smtClean="0"/>
              <a:t> </a:t>
            </a:r>
            <a:r>
              <a:rPr lang="en-US" dirty="0" err="1" smtClean="0"/>
              <a:t>downregulation</a:t>
            </a:r>
            <a:endParaRPr lang="en-US" dirty="0"/>
          </a:p>
        </p:txBody>
      </p:sp>
    </p:spTree>
    <p:extLst>
      <p:ext uri="{BB962C8B-B14F-4D97-AF65-F5344CB8AC3E}">
        <p14:creationId xmlns:p14="http://schemas.microsoft.com/office/powerpoint/2010/main" val="552473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sz="3200" dirty="0" smtClean="0"/>
              <a:t>Classification of Gene Fusion Consequences</a:t>
            </a:r>
            <a:endParaRPr lang="en-US" sz="3200" dirty="0"/>
          </a:p>
        </p:txBody>
      </p:sp>
      <p:sp>
        <p:nvSpPr>
          <p:cNvPr id="5" name="TextBox 4"/>
          <p:cNvSpPr txBox="1"/>
          <p:nvPr/>
        </p:nvSpPr>
        <p:spPr>
          <a:xfrm>
            <a:off x="1835696" y="1772816"/>
            <a:ext cx="5269491" cy="338554"/>
          </a:xfrm>
          <a:prstGeom prst="rect">
            <a:avLst/>
          </a:prstGeom>
          <a:noFill/>
        </p:spPr>
        <p:txBody>
          <a:bodyPr wrap="none" rtlCol="0">
            <a:spAutoFit/>
          </a:bodyPr>
          <a:lstStyle/>
          <a:p>
            <a:r>
              <a:rPr lang="en-US" sz="1600" b="1" dirty="0" smtClean="0"/>
              <a:t>(ex. </a:t>
            </a:r>
            <a:r>
              <a:rPr lang="en-US" sz="1600" b="1" dirty="0" smtClean="0"/>
              <a:t>7)  </a:t>
            </a:r>
            <a:r>
              <a:rPr lang="en-US" sz="1600" b="1" dirty="0" smtClean="0"/>
              <a:t>LACTB2</a:t>
            </a:r>
            <a:r>
              <a:rPr lang="en-US" sz="1600" b="1" dirty="0"/>
              <a:t>-NCOA2 </a:t>
            </a:r>
            <a:r>
              <a:rPr lang="en-US" sz="1600" b="1" dirty="0" smtClean="0"/>
              <a:t>Fusion </a:t>
            </a:r>
            <a:r>
              <a:rPr lang="en-US" sz="1600" b="1" dirty="0"/>
              <a:t>in </a:t>
            </a:r>
            <a:r>
              <a:rPr lang="en-US" sz="1600" b="1" dirty="0" smtClean="0"/>
              <a:t>Colorectal </a:t>
            </a:r>
            <a:r>
              <a:rPr lang="en-US" sz="1600" b="1" dirty="0"/>
              <a:t>C</a:t>
            </a:r>
            <a:r>
              <a:rPr lang="en-US" sz="1600" b="1" dirty="0" smtClean="0"/>
              <a:t>ancer</a:t>
            </a:r>
            <a:endParaRPr lang="en-US" sz="1600" b="1" dirty="0"/>
          </a:p>
        </p:txBody>
      </p:sp>
      <p:pic>
        <p:nvPicPr>
          <p:cNvPr id="11" name="Picture 10"/>
          <p:cNvPicPr>
            <a:picLocks noChangeAspect="1"/>
          </p:cNvPicPr>
          <p:nvPr/>
        </p:nvPicPr>
        <p:blipFill>
          <a:blip r:embed="rId3"/>
          <a:stretch>
            <a:fillRect/>
          </a:stretch>
        </p:blipFill>
        <p:spPr>
          <a:xfrm>
            <a:off x="755576" y="2625764"/>
            <a:ext cx="4403040" cy="2226256"/>
          </a:xfrm>
          <a:prstGeom prst="rect">
            <a:avLst/>
          </a:prstGeom>
        </p:spPr>
      </p:pic>
      <p:sp>
        <p:nvSpPr>
          <p:cNvPr id="8" name="TextBox 7"/>
          <p:cNvSpPr txBox="1"/>
          <p:nvPr/>
        </p:nvSpPr>
        <p:spPr>
          <a:xfrm>
            <a:off x="35496" y="6309320"/>
            <a:ext cx="509575" cy="276999"/>
          </a:xfrm>
          <a:prstGeom prst="rect">
            <a:avLst/>
          </a:prstGeom>
          <a:noFill/>
        </p:spPr>
        <p:txBody>
          <a:bodyPr wrap="none" rtlCol="0">
            <a:spAutoFit/>
          </a:bodyPr>
          <a:lstStyle/>
          <a:p>
            <a:r>
              <a:rPr lang="en-US" sz="1200" dirty="0" err="1" smtClean="0"/>
              <a:t>awm</a:t>
            </a:r>
            <a:endParaRPr lang="en-US" sz="1200" dirty="0"/>
          </a:p>
        </p:txBody>
      </p:sp>
      <p:sp>
        <p:nvSpPr>
          <p:cNvPr id="4" name="TextBox 3"/>
          <p:cNvSpPr txBox="1"/>
          <p:nvPr/>
        </p:nvSpPr>
        <p:spPr>
          <a:xfrm>
            <a:off x="755576" y="5651956"/>
            <a:ext cx="7510665" cy="369332"/>
          </a:xfrm>
          <a:prstGeom prst="rect">
            <a:avLst/>
          </a:prstGeom>
          <a:noFill/>
        </p:spPr>
        <p:txBody>
          <a:bodyPr wrap="none" rtlCol="0">
            <a:spAutoFit/>
          </a:bodyPr>
          <a:lstStyle/>
          <a:p>
            <a:r>
              <a:rPr lang="en-US" sz="1800" dirty="0" smtClean="0"/>
              <a:t>Fusion disrupts NCOA2, reducing its expression and tumor suppression</a:t>
            </a:r>
            <a:endParaRPr lang="en-US" sz="1800" dirty="0"/>
          </a:p>
        </p:txBody>
      </p:sp>
      <p:grpSp>
        <p:nvGrpSpPr>
          <p:cNvPr id="12" name="Group 11"/>
          <p:cNvGrpSpPr/>
          <p:nvPr/>
        </p:nvGrpSpPr>
        <p:grpSpPr>
          <a:xfrm>
            <a:off x="5761792" y="2348880"/>
            <a:ext cx="3229808" cy="3022729"/>
            <a:chOff x="5761792" y="2348880"/>
            <a:chExt cx="3229808" cy="3022729"/>
          </a:xfrm>
        </p:grpSpPr>
        <p:sp>
          <p:nvSpPr>
            <p:cNvPr id="9" name="TextBox 8"/>
            <p:cNvSpPr txBox="1"/>
            <p:nvPr/>
          </p:nvSpPr>
          <p:spPr>
            <a:xfrm>
              <a:off x="7740352" y="5094610"/>
              <a:ext cx="790153" cy="276999"/>
            </a:xfrm>
            <a:prstGeom prst="rect">
              <a:avLst/>
            </a:prstGeom>
            <a:noFill/>
          </p:spPr>
          <p:txBody>
            <a:bodyPr wrap="none" rtlCol="0">
              <a:spAutoFit/>
            </a:bodyPr>
            <a:lstStyle/>
            <a:p>
              <a:r>
                <a:rPr lang="en-US" sz="1200" dirty="0" smtClean="0"/>
                <a:t>Yu, </a:t>
              </a:r>
              <a:r>
                <a:rPr lang="is-IS" sz="1200" dirty="0"/>
                <a:t>2015</a:t>
              </a:r>
              <a:endParaRPr lang="en-US" sz="1200" dirty="0"/>
            </a:p>
          </p:txBody>
        </p:sp>
        <p:grpSp>
          <p:nvGrpSpPr>
            <p:cNvPr id="7" name="Group 6"/>
            <p:cNvGrpSpPr/>
            <p:nvPr/>
          </p:nvGrpSpPr>
          <p:grpSpPr>
            <a:xfrm>
              <a:off x="5761792" y="2348880"/>
              <a:ext cx="3229808" cy="2735285"/>
              <a:chOff x="5761792" y="2348880"/>
              <a:chExt cx="3229808" cy="2735285"/>
            </a:xfrm>
          </p:grpSpPr>
          <p:pic>
            <p:nvPicPr>
              <p:cNvPr id="10" name="Picture 9"/>
              <p:cNvPicPr>
                <a:picLocks noChangeAspect="1"/>
              </p:cNvPicPr>
              <p:nvPr/>
            </p:nvPicPr>
            <p:blipFill>
              <a:blip r:embed="rId4"/>
              <a:stretch>
                <a:fillRect/>
              </a:stretch>
            </p:blipFill>
            <p:spPr>
              <a:xfrm>
                <a:off x="5761792" y="2722230"/>
                <a:ext cx="3229808" cy="2361935"/>
              </a:xfrm>
              <a:prstGeom prst="rect">
                <a:avLst/>
              </a:prstGeom>
            </p:spPr>
          </p:pic>
          <p:sp>
            <p:nvSpPr>
              <p:cNvPr id="6" name="TextBox 5"/>
              <p:cNvSpPr txBox="1"/>
              <p:nvPr/>
            </p:nvSpPr>
            <p:spPr>
              <a:xfrm>
                <a:off x="6084168" y="2348880"/>
                <a:ext cx="2592288" cy="461665"/>
              </a:xfrm>
              <a:prstGeom prst="rect">
                <a:avLst/>
              </a:prstGeom>
              <a:noFill/>
            </p:spPr>
            <p:txBody>
              <a:bodyPr wrap="square" rtlCol="0">
                <a:spAutoFit/>
              </a:bodyPr>
              <a:lstStyle/>
              <a:p>
                <a:pPr algn="ctr"/>
                <a:r>
                  <a:rPr lang="en-US" sz="1200" b="1" dirty="0" smtClean="0"/>
                  <a:t>Enforced expression of NCOA2 reduces cell proliferation.</a:t>
                </a:r>
                <a:endParaRPr lang="en-US" sz="1200" b="1" dirty="0"/>
              </a:p>
            </p:txBody>
          </p:sp>
        </p:grpSp>
      </p:grpSp>
      <p:sp>
        <p:nvSpPr>
          <p:cNvPr id="13" name="TextBox 12"/>
          <p:cNvSpPr txBox="1"/>
          <p:nvPr/>
        </p:nvSpPr>
        <p:spPr>
          <a:xfrm>
            <a:off x="251520" y="3356992"/>
            <a:ext cx="1635465" cy="261610"/>
          </a:xfrm>
          <a:prstGeom prst="rect">
            <a:avLst/>
          </a:prstGeom>
          <a:noFill/>
        </p:spPr>
        <p:txBody>
          <a:bodyPr wrap="none" rtlCol="0">
            <a:spAutoFit/>
          </a:bodyPr>
          <a:lstStyle/>
          <a:p>
            <a:r>
              <a:rPr lang="en-US" sz="1100" dirty="0" smtClean="0"/>
              <a:t>LACTB2 endonuclease</a:t>
            </a:r>
            <a:endParaRPr lang="en-US" sz="1100" dirty="0"/>
          </a:p>
        </p:txBody>
      </p:sp>
      <p:sp>
        <p:nvSpPr>
          <p:cNvPr id="14" name="TextBox 13"/>
          <p:cNvSpPr txBox="1"/>
          <p:nvPr/>
        </p:nvSpPr>
        <p:spPr>
          <a:xfrm>
            <a:off x="4139952" y="3356992"/>
            <a:ext cx="1616661" cy="261610"/>
          </a:xfrm>
          <a:prstGeom prst="rect">
            <a:avLst/>
          </a:prstGeom>
          <a:noFill/>
        </p:spPr>
        <p:txBody>
          <a:bodyPr wrap="none" rtlCol="0">
            <a:spAutoFit/>
          </a:bodyPr>
          <a:lstStyle/>
          <a:p>
            <a:r>
              <a:rPr lang="en-US" sz="1100" dirty="0" smtClean="0"/>
              <a:t>NCOA2 </a:t>
            </a:r>
            <a:r>
              <a:rPr lang="en-US" sz="1100" dirty="0" err="1" smtClean="0"/>
              <a:t>Tx</a:t>
            </a:r>
            <a:r>
              <a:rPr lang="en-US" sz="1100" dirty="0" smtClean="0"/>
              <a:t> </a:t>
            </a:r>
            <a:r>
              <a:rPr lang="en-US" sz="1100" dirty="0" err="1" smtClean="0"/>
              <a:t>Coactivator</a:t>
            </a:r>
            <a:endParaRPr lang="en-US" sz="1100" dirty="0"/>
          </a:p>
        </p:txBody>
      </p:sp>
      <p:sp>
        <p:nvSpPr>
          <p:cNvPr id="15" name="TextBox 14"/>
          <p:cNvSpPr txBox="1"/>
          <p:nvPr/>
        </p:nvSpPr>
        <p:spPr>
          <a:xfrm>
            <a:off x="2322259" y="1052736"/>
            <a:ext cx="4409981" cy="461665"/>
          </a:xfrm>
          <a:prstGeom prst="rect">
            <a:avLst/>
          </a:prstGeom>
          <a:solidFill>
            <a:srgbClr val="F2DCDB"/>
          </a:solidFill>
        </p:spPr>
        <p:txBody>
          <a:bodyPr wrap="none" rtlCol="0">
            <a:spAutoFit/>
          </a:bodyPr>
          <a:lstStyle/>
          <a:p>
            <a:pPr algn="ctr"/>
            <a:r>
              <a:rPr lang="en-US" dirty="0" smtClean="0"/>
              <a:t>Disrupt </a:t>
            </a:r>
            <a:r>
              <a:rPr lang="en-US" dirty="0"/>
              <a:t>tumor suppressor </a:t>
            </a:r>
            <a:r>
              <a:rPr lang="en-US" dirty="0" smtClean="0"/>
              <a:t>gene</a:t>
            </a:r>
            <a:endParaRPr lang="en-US" dirty="0"/>
          </a:p>
        </p:txBody>
      </p:sp>
    </p:spTree>
    <p:extLst>
      <p:ext uri="{BB962C8B-B14F-4D97-AF65-F5344CB8AC3E}">
        <p14:creationId xmlns:p14="http://schemas.microsoft.com/office/powerpoint/2010/main" val="19776485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2267744" y="1506270"/>
            <a:ext cx="5570756" cy="338554"/>
          </a:xfrm>
          <a:prstGeom prst="rect">
            <a:avLst/>
          </a:prstGeom>
          <a:noFill/>
        </p:spPr>
        <p:txBody>
          <a:bodyPr wrap="none" rtlCol="0">
            <a:spAutoFit/>
          </a:bodyPr>
          <a:lstStyle/>
          <a:p>
            <a:r>
              <a:rPr lang="en-US" sz="1600" b="1" dirty="0" smtClean="0"/>
              <a:t>(ex. </a:t>
            </a:r>
            <a:r>
              <a:rPr lang="en-US" sz="1600" b="1" dirty="0" smtClean="0"/>
              <a:t>8) </a:t>
            </a:r>
            <a:r>
              <a:rPr lang="en-US" sz="1600" b="1" dirty="0" smtClean="0"/>
              <a:t>MYB</a:t>
            </a:r>
            <a:r>
              <a:rPr lang="en-US" sz="1600" b="1" dirty="0"/>
              <a:t>-QKI rearrangements in </a:t>
            </a:r>
            <a:r>
              <a:rPr lang="en-US" sz="1600" b="1" dirty="0" err="1"/>
              <a:t>angiocentric</a:t>
            </a:r>
            <a:r>
              <a:rPr lang="en-US" sz="1600" b="1" dirty="0"/>
              <a:t> </a:t>
            </a:r>
            <a:r>
              <a:rPr lang="en-US" sz="1600" b="1" dirty="0" err="1"/>
              <a:t>glioma</a:t>
            </a:r>
            <a:endParaRPr lang="en-US" sz="1600" b="1" dirty="0"/>
          </a:p>
        </p:txBody>
      </p:sp>
      <p:pic>
        <p:nvPicPr>
          <p:cNvPr id="7" name="Picture 6"/>
          <p:cNvPicPr>
            <a:picLocks noChangeAspect="1"/>
          </p:cNvPicPr>
          <p:nvPr/>
        </p:nvPicPr>
        <p:blipFill>
          <a:blip r:embed="rId3"/>
          <a:stretch>
            <a:fillRect/>
          </a:stretch>
        </p:blipFill>
        <p:spPr>
          <a:xfrm>
            <a:off x="755576" y="1916832"/>
            <a:ext cx="7019580" cy="3984688"/>
          </a:xfrm>
          <a:prstGeom prst="rect">
            <a:avLst/>
          </a:prstGeom>
        </p:spPr>
      </p:pic>
      <p:sp>
        <p:nvSpPr>
          <p:cNvPr id="9" name="TextBox 8"/>
          <p:cNvSpPr txBox="1"/>
          <p:nvPr/>
        </p:nvSpPr>
        <p:spPr>
          <a:xfrm>
            <a:off x="7236296" y="5877272"/>
            <a:ext cx="1705723" cy="276999"/>
          </a:xfrm>
          <a:prstGeom prst="rect">
            <a:avLst/>
          </a:prstGeom>
          <a:noFill/>
        </p:spPr>
        <p:txBody>
          <a:bodyPr wrap="none" rtlCol="0">
            <a:spAutoFit/>
          </a:bodyPr>
          <a:lstStyle/>
          <a:p>
            <a:r>
              <a:rPr lang="en-US" sz="1200" dirty="0" err="1" smtClean="0"/>
              <a:t>Bandopadhayay</a:t>
            </a:r>
            <a:r>
              <a:rPr lang="en-US" sz="1200" dirty="0" smtClean="0"/>
              <a:t>, </a:t>
            </a:r>
            <a:r>
              <a:rPr lang="is-IS" sz="1200" dirty="0" smtClean="0"/>
              <a:t>2016</a:t>
            </a:r>
            <a:endParaRPr lang="en-US" sz="1200" dirty="0"/>
          </a:p>
        </p:txBody>
      </p:sp>
      <p:sp>
        <p:nvSpPr>
          <p:cNvPr id="8" name="TextBox 7"/>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10" name="Title 1"/>
          <p:cNvSpPr txBox="1">
            <a:spLocks/>
          </p:cNvSpPr>
          <p:nvPr/>
        </p:nvSpPr>
        <p:spPr bwMode="auto">
          <a:xfrm>
            <a:off x="152400" y="-27384"/>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sp>
        <p:nvSpPr>
          <p:cNvPr id="11" name="TextBox 10"/>
          <p:cNvSpPr txBox="1"/>
          <p:nvPr/>
        </p:nvSpPr>
        <p:spPr>
          <a:xfrm>
            <a:off x="2123728" y="5903694"/>
            <a:ext cx="1784244" cy="261610"/>
          </a:xfrm>
          <a:prstGeom prst="rect">
            <a:avLst/>
          </a:prstGeom>
          <a:noFill/>
        </p:spPr>
        <p:txBody>
          <a:bodyPr wrap="none" rtlCol="0">
            <a:spAutoFit/>
          </a:bodyPr>
          <a:lstStyle/>
          <a:p>
            <a:r>
              <a:rPr lang="en-US" sz="1100" dirty="0" smtClean="0"/>
              <a:t>Functional Fusion Protein</a:t>
            </a:r>
            <a:endParaRPr lang="en-US" sz="1100" dirty="0"/>
          </a:p>
        </p:txBody>
      </p:sp>
      <p:sp>
        <p:nvSpPr>
          <p:cNvPr id="6" name="Freeform 5"/>
          <p:cNvSpPr/>
          <p:nvPr/>
        </p:nvSpPr>
        <p:spPr>
          <a:xfrm>
            <a:off x="653816" y="4250294"/>
            <a:ext cx="3746872" cy="1936524"/>
          </a:xfrm>
          <a:custGeom>
            <a:avLst/>
            <a:gdLst>
              <a:gd name="connsiteX0" fmla="*/ 0 w 3746872"/>
              <a:gd name="connsiteY0" fmla="*/ 0 h 1936524"/>
              <a:gd name="connsiteX1" fmla="*/ 2263211 w 3746872"/>
              <a:gd name="connsiteY1" fmla="*/ 125748 h 1936524"/>
              <a:gd name="connsiteX2" fmla="*/ 2476959 w 3746872"/>
              <a:gd name="connsiteY2" fmla="*/ 100599 h 1936524"/>
              <a:gd name="connsiteX3" fmla="*/ 2590119 w 3746872"/>
              <a:gd name="connsiteY3" fmla="*/ 578442 h 1936524"/>
              <a:gd name="connsiteX4" fmla="*/ 3746872 w 3746872"/>
              <a:gd name="connsiteY4" fmla="*/ 1018561 h 1936524"/>
              <a:gd name="connsiteX5" fmla="*/ 3256509 w 3746872"/>
              <a:gd name="connsiteY5" fmla="*/ 1936524 h 1936524"/>
              <a:gd name="connsiteX6" fmla="*/ 1031019 w 3746872"/>
              <a:gd name="connsiteY6" fmla="*/ 1873650 h 1936524"/>
              <a:gd name="connsiteX7" fmla="*/ 0 w 3746872"/>
              <a:gd name="connsiteY7" fmla="*/ 0 h 193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6872" h="1936524">
                <a:moveTo>
                  <a:pt x="0" y="0"/>
                </a:moveTo>
                <a:lnTo>
                  <a:pt x="2263211" y="125748"/>
                </a:lnTo>
                <a:lnTo>
                  <a:pt x="2476959" y="100599"/>
                </a:lnTo>
                <a:lnTo>
                  <a:pt x="2590119" y="578442"/>
                </a:lnTo>
                <a:lnTo>
                  <a:pt x="3746872" y="1018561"/>
                </a:lnTo>
                <a:lnTo>
                  <a:pt x="3256509" y="1936524"/>
                </a:lnTo>
                <a:lnTo>
                  <a:pt x="1031019" y="1873650"/>
                </a:lnTo>
                <a:lnTo>
                  <a:pt x="0"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4576715" y="4841311"/>
            <a:ext cx="3143348" cy="1282633"/>
          </a:xfrm>
          <a:custGeom>
            <a:avLst/>
            <a:gdLst>
              <a:gd name="connsiteX0" fmla="*/ 12573 w 3143348"/>
              <a:gd name="connsiteY0" fmla="*/ 0 h 1282633"/>
              <a:gd name="connsiteX1" fmla="*/ 3143348 w 3143348"/>
              <a:gd name="connsiteY1" fmla="*/ 25150 h 1282633"/>
              <a:gd name="connsiteX2" fmla="*/ 3093055 w 3143348"/>
              <a:gd name="connsiteY2" fmla="*/ 892813 h 1282633"/>
              <a:gd name="connsiteX3" fmla="*/ 2087183 w 3143348"/>
              <a:gd name="connsiteY3" fmla="*/ 1282633 h 1282633"/>
              <a:gd name="connsiteX4" fmla="*/ 0 w 3143348"/>
              <a:gd name="connsiteY4" fmla="*/ 1106585 h 1282633"/>
              <a:gd name="connsiteX5" fmla="*/ 12573 w 3143348"/>
              <a:gd name="connsiteY5" fmla="*/ 0 h 128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348" h="1282633">
                <a:moveTo>
                  <a:pt x="12573" y="0"/>
                </a:moveTo>
                <a:lnTo>
                  <a:pt x="3143348" y="25150"/>
                </a:lnTo>
                <a:lnTo>
                  <a:pt x="3093055" y="892813"/>
                </a:lnTo>
                <a:lnTo>
                  <a:pt x="2087183" y="1282633"/>
                </a:lnTo>
                <a:lnTo>
                  <a:pt x="0" y="1106585"/>
                </a:lnTo>
                <a:lnTo>
                  <a:pt x="12573"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39552" y="3284984"/>
            <a:ext cx="1159292" cy="276999"/>
          </a:xfrm>
          <a:prstGeom prst="rect">
            <a:avLst/>
          </a:prstGeom>
          <a:noFill/>
        </p:spPr>
        <p:txBody>
          <a:bodyPr wrap="none" rtlCol="0">
            <a:spAutoFit/>
          </a:bodyPr>
          <a:lstStyle/>
          <a:p>
            <a:r>
              <a:rPr lang="en-US" sz="1200" dirty="0" smtClean="0"/>
              <a:t>MYB </a:t>
            </a:r>
            <a:r>
              <a:rPr lang="en-US" sz="1200" dirty="0" err="1" smtClean="0"/>
              <a:t>Tx</a:t>
            </a:r>
            <a:r>
              <a:rPr lang="en-US" sz="1200" dirty="0" smtClean="0"/>
              <a:t> factor</a:t>
            </a:r>
            <a:endParaRPr lang="en-US" sz="1200" dirty="0"/>
          </a:p>
        </p:txBody>
      </p:sp>
      <p:sp>
        <p:nvSpPr>
          <p:cNvPr id="14" name="TextBox 13"/>
          <p:cNvSpPr txBox="1"/>
          <p:nvPr/>
        </p:nvSpPr>
        <p:spPr>
          <a:xfrm>
            <a:off x="7308304" y="3356992"/>
            <a:ext cx="1595885" cy="276999"/>
          </a:xfrm>
          <a:prstGeom prst="rect">
            <a:avLst/>
          </a:prstGeom>
          <a:noFill/>
        </p:spPr>
        <p:txBody>
          <a:bodyPr wrap="none" rtlCol="0">
            <a:spAutoFit/>
          </a:bodyPr>
          <a:lstStyle/>
          <a:p>
            <a:r>
              <a:rPr lang="en-US" sz="1200" dirty="0" smtClean="0"/>
              <a:t>QKI RNA processing</a:t>
            </a:r>
            <a:endParaRPr lang="en-US" sz="1200" dirty="0"/>
          </a:p>
        </p:txBody>
      </p:sp>
      <p:sp>
        <p:nvSpPr>
          <p:cNvPr id="2" name="TextBox 1"/>
          <p:cNvSpPr txBox="1"/>
          <p:nvPr/>
        </p:nvSpPr>
        <p:spPr>
          <a:xfrm>
            <a:off x="2339752" y="951111"/>
            <a:ext cx="4803268" cy="461665"/>
          </a:xfrm>
          <a:prstGeom prst="rect">
            <a:avLst/>
          </a:prstGeom>
          <a:solidFill>
            <a:srgbClr val="F2DCDB"/>
          </a:solidFill>
        </p:spPr>
        <p:txBody>
          <a:bodyPr wrap="none" rtlCol="0">
            <a:spAutoFit/>
          </a:bodyPr>
          <a:lstStyle/>
          <a:p>
            <a:pPr algn="ctr"/>
            <a:r>
              <a:rPr lang="en-US" dirty="0"/>
              <a:t>Multiple mechanisms are </a:t>
            </a:r>
            <a:r>
              <a:rPr lang="en-US" dirty="0" smtClean="0"/>
              <a:t>possible</a:t>
            </a:r>
            <a:endParaRPr lang="en-US" dirty="0"/>
          </a:p>
        </p:txBody>
      </p:sp>
    </p:spTree>
    <p:extLst>
      <p:ext uri="{BB962C8B-B14F-4D97-AF65-F5344CB8AC3E}">
        <p14:creationId xmlns:p14="http://schemas.microsoft.com/office/powerpoint/2010/main" val="11060594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55576" y="1916832"/>
            <a:ext cx="7019580" cy="3984688"/>
          </a:xfrm>
          <a:prstGeom prst="rect">
            <a:avLst/>
          </a:prstGeom>
        </p:spPr>
      </p:pic>
      <p:sp>
        <p:nvSpPr>
          <p:cNvPr id="9" name="TextBox 8"/>
          <p:cNvSpPr txBox="1"/>
          <p:nvPr/>
        </p:nvSpPr>
        <p:spPr>
          <a:xfrm>
            <a:off x="7236296" y="5877272"/>
            <a:ext cx="1705723" cy="276999"/>
          </a:xfrm>
          <a:prstGeom prst="rect">
            <a:avLst/>
          </a:prstGeom>
          <a:noFill/>
        </p:spPr>
        <p:txBody>
          <a:bodyPr wrap="none" rtlCol="0">
            <a:spAutoFit/>
          </a:bodyPr>
          <a:lstStyle/>
          <a:p>
            <a:r>
              <a:rPr lang="en-US" sz="1200" dirty="0" err="1" smtClean="0"/>
              <a:t>Bandopadhayay</a:t>
            </a:r>
            <a:r>
              <a:rPr lang="en-US" sz="1200" dirty="0" smtClean="0"/>
              <a:t>, </a:t>
            </a:r>
            <a:r>
              <a:rPr lang="is-IS" sz="1200" dirty="0" smtClean="0"/>
              <a:t>2016</a:t>
            </a:r>
            <a:endParaRPr lang="en-US" sz="1200" dirty="0"/>
          </a:p>
        </p:txBody>
      </p:sp>
      <p:sp>
        <p:nvSpPr>
          <p:cNvPr id="8" name="TextBox 7"/>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10" name="Title 1"/>
          <p:cNvSpPr txBox="1">
            <a:spLocks/>
          </p:cNvSpPr>
          <p:nvPr/>
        </p:nvSpPr>
        <p:spPr bwMode="auto">
          <a:xfrm>
            <a:off x="152400" y="-27384"/>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sp>
        <p:nvSpPr>
          <p:cNvPr id="11" name="TextBox 10"/>
          <p:cNvSpPr txBox="1"/>
          <p:nvPr/>
        </p:nvSpPr>
        <p:spPr>
          <a:xfrm>
            <a:off x="2123728" y="5903694"/>
            <a:ext cx="1784244" cy="261610"/>
          </a:xfrm>
          <a:prstGeom prst="rect">
            <a:avLst/>
          </a:prstGeom>
          <a:noFill/>
        </p:spPr>
        <p:txBody>
          <a:bodyPr wrap="none" rtlCol="0">
            <a:spAutoFit/>
          </a:bodyPr>
          <a:lstStyle/>
          <a:p>
            <a:r>
              <a:rPr lang="en-US" sz="1100" dirty="0" smtClean="0"/>
              <a:t>Functional Fusion Protein</a:t>
            </a:r>
            <a:endParaRPr lang="en-US" sz="1100" dirty="0"/>
          </a:p>
        </p:txBody>
      </p:sp>
      <p:sp>
        <p:nvSpPr>
          <p:cNvPr id="12" name="Freeform 11"/>
          <p:cNvSpPr/>
          <p:nvPr/>
        </p:nvSpPr>
        <p:spPr>
          <a:xfrm>
            <a:off x="4576715" y="4841311"/>
            <a:ext cx="3143348" cy="1282633"/>
          </a:xfrm>
          <a:custGeom>
            <a:avLst/>
            <a:gdLst>
              <a:gd name="connsiteX0" fmla="*/ 12573 w 3143348"/>
              <a:gd name="connsiteY0" fmla="*/ 0 h 1282633"/>
              <a:gd name="connsiteX1" fmla="*/ 3143348 w 3143348"/>
              <a:gd name="connsiteY1" fmla="*/ 25150 h 1282633"/>
              <a:gd name="connsiteX2" fmla="*/ 3093055 w 3143348"/>
              <a:gd name="connsiteY2" fmla="*/ 892813 h 1282633"/>
              <a:gd name="connsiteX3" fmla="*/ 2087183 w 3143348"/>
              <a:gd name="connsiteY3" fmla="*/ 1282633 h 1282633"/>
              <a:gd name="connsiteX4" fmla="*/ 0 w 3143348"/>
              <a:gd name="connsiteY4" fmla="*/ 1106585 h 1282633"/>
              <a:gd name="connsiteX5" fmla="*/ 12573 w 3143348"/>
              <a:gd name="connsiteY5" fmla="*/ 0 h 128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348" h="1282633">
                <a:moveTo>
                  <a:pt x="12573" y="0"/>
                </a:moveTo>
                <a:lnTo>
                  <a:pt x="3143348" y="25150"/>
                </a:lnTo>
                <a:lnTo>
                  <a:pt x="3093055" y="892813"/>
                </a:lnTo>
                <a:lnTo>
                  <a:pt x="2087183" y="1282633"/>
                </a:lnTo>
                <a:lnTo>
                  <a:pt x="0" y="1106585"/>
                </a:lnTo>
                <a:lnTo>
                  <a:pt x="12573"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39552" y="3284984"/>
            <a:ext cx="1159292" cy="276999"/>
          </a:xfrm>
          <a:prstGeom prst="rect">
            <a:avLst/>
          </a:prstGeom>
          <a:noFill/>
        </p:spPr>
        <p:txBody>
          <a:bodyPr wrap="none" rtlCol="0">
            <a:spAutoFit/>
          </a:bodyPr>
          <a:lstStyle/>
          <a:p>
            <a:r>
              <a:rPr lang="en-US" sz="1200" dirty="0" smtClean="0"/>
              <a:t>MYB </a:t>
            </a:r>
            <a:r>
              <a:rPr lang="en-US" sz="1200" dirty="0" err="1" smtClean="0"/>
              <a:t>Tx</a:t>
            </a:r>
            <a:r>
              <a:rPr lang="en-US" sz="1200" dirty="0" smtClean="0"/>
              <a:t> factor</a:t>
            </a:r>
            <a:endParaRPr lang="en-US" sz="1200" dirty="0"/>
          </a:p>
        </p:txBody>
      </p:sp>
      <p:sp>
        <p:nvSpPr>
          <p:cNvPr id="14" name="TextBox 13"/>
          <p:cNvSpPr txBox="1"/>
          <p:nvPr/>
        </p:nvSpPr>
        <p:spPr>
          <a:xfrm>
            <a:off x="7308304" y="3356992"/>
            <a:ext cx="1595885" cy="276999"/>
          </a:xfrm>
          <a:prstGeom prst="rect">
            <a:avLst/>
          </a:prstGeom>
          <a:noFill/>
        </p:spPr>
        <p:txBody>
          <a:bodyPr wrap="none" rtlCol="0">
            <a:spAutoFit/>
          </a:bodyPr>
          <a:lstStyle/>
          <a:p>
            <a:r>
              <a:rPr lang="en-US" sz="1200" dirty="0" smtClean="0"/>
              <a:t>QKI RNA processing</a:t>
            </a:r>
            <a:endParaRPr lang="en-US" sz="1200" dirty="0"/>
          </a:p>
        </p:txBody>
      </p:sp>
      <p:sp>
        <p:nvSpPr>
          <p:cNvPr id="15" name="TextBox 14"/>
          <p:cNvSpPr txBox="1"/>
          <p:nvPr/>
        </p:nvSpPr>
        <p:spPr>
          <a:xfrm>
            <a:off x="2267744" y="1506270"/>
            <a:ext cx="5570756" cy="338554"/>
          </a:xfrm>
          <a:prstGeom prst="rect">
            <a:avLst/>
          </a:prstGeom>
          <a:noFill/>
        </p:spPr>
        <p:txBody>
          <a:bodyPr wrap="none" rtlCol="0">
            <a:spAutoFit/>
          </a:bodyPr>
          <a:lstStyle/>
          <a:p>
            <a:r>
              <a:rPr lang="en-US" sz="1600" b="1" dirty="0" smtClean="0"/>
              <a:t>(ex. </a:t>
            </a:r>
            <a:r>
              <a:rPr lang="en-US" sz="1600" b="1" dirty="0" smtClean="0"/>
              <a:t>8) </a:t>
            </a:r>
            <a:r>
              <a:rPr lang="en-US" sz="1600" b="1" dirty="0" smtClean="0"/>
              <a:t>MYB</a:t>
            </a:r>
            <a:r>
              <a:rPr lang="en-US" sz="1600" b="1" dirty="0"/>
              <a:t>-QKI rearrangements in </a:t>
            </a:r>
            <a:r>
              <a:rPr lang="en-US" sz="1600" b="1" dirty="0" err="1"/>
              <a:t>angiocentric</a:t>
            </a:r>
            <a:r>
              <a:rPr lang="en-US" sz="1600" b="1" dirty="0"/>
              <a:t> </a:t>
            </a:r>
            <a:r>
              <a:rPr lang="en-US" sz="1600" b="1" dirty="0" err="1"/>
              <a:t>glioma</a:t>
            </a:r>
            <a:endParaRPr lang="en-US" sz="1600" b="1" dirty="0"/>
          </a:p>
        </p:txBody>
      </p:sp>
      <p:sp>
        <p:nvSpPr>
          <p:cNvPr id="16" name="TextBox 15"/>
          <p:cNvSpPr txBox="1"/>
          <p:nvPr/>
        </p:nvSpPr>
        <p:spPr>
          <a:xfrm>
            <a:off x="2339752" y="951111"/>
            <a:ext cx="4803268" cy="461665"/>
          </a:xfrm>
          <a:prstGeom prst="rect">
            <a:avLst/>
          </a:prstGeom>
          <a:solidFill>
            <a:srgbClr val="F2DCDB"/>
          </a:solidFill>
        </p:spPr>
        <p:txBody>
          <a:bodyPr wrap="none" rtlCol="0">
            <a:spAutoFit/>
          </a:bodyPr>
          <a:lstStyle/>
          <a:p>
            <a:pPr algn="ctr"/>
            <a:r>
              <a:rPr lang="en-US" dirty="0"/>
              <a:t>Multiple mechanisms are </a:t>
            </a:r>
            <a:r>
              <a:rPr lang="en-US" dirty="0" smtClean="0"/>
              <a:t>possible</a:t>
            </a:r>
            <a:endParaRPr lang="en-US" dirty="0"/>
          </a:p>
        </p:txBody>
      </p:sp>
    </p:spTree>
    <p:extLst>
      <p:ext uri="{BB962C8B-B14F-4D97-AF65-F5344CB8AC3E}">
        <p14:creationId xmlns:p14="http://schemas.microsoft.com/office/powerpoint/2010/main" val="17655644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55576" y="1916832"/>
            <a:ext cx="7019580" cy="3984688"/>
          </a:xfrm>
          <a:prstGeom prst="rect">
            <a:avLst/>
          </a:prstGeom>
        </p:spPr>
      </p:pic>
      <p:sp>
        <p:nvSpPr>
          <p:cNvPr id="9" name="TextBox 8"/>
          <p:cNvSpPr txBox="1"/>
          <p:nvPr/>
        </p:nvSpPr>
        <p:spPr>
          <a:xfrm>
            <a:off x="7236296" y="5877272"/>
            <a:ext cx="1705723" cy="276999"/>
          </a:xfrm>
          <a:prstGeom prst="rect">
            <a:avLst/>
          </a:prstGeom>
          <a:noFill/>
        </p:spPr>
        <p:txBody>
          <a:bodyPr wrap="none" rtlCol="0">
            <a:spAutoFit/>
          </a:bodyPr>
          <a:lstStyle/>
          <a:p>
            <a:r>
              <a:rPr lang="en-US" sz="1200" dirty="0" err="1" smtClean="0"/>
              <a:t>Bandopadhayay</a:t>
            </a:r>
            <a:r>
              <a:rPr lang="en-US" sz="1200" dirty="0" smtClean="0"/>
              <a:t>, </a:t>
            </a:r>
            <a:r>
              <a:rPr lang="is-IS" sz="1200" dirty="0" smtClean="0"/>
              <a:t>2016</a:t>
            </a:r>
            <a:endParaRPr lang="en-US" sz="1200" dirty="0"/>
          </a:p>
        </p:txBody>
      </p:sp>
      <p:sp>
        <p:nvSpPr>
          <p:cNvPr id="8" name="TextBox 7"/>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10" name="Title 1"/>
          <p:cNvSpPr txBox="1">
            <a:spLocks/>
          </p:cNvSpPr>
          <p:nvPr/>
        </p:nvSpPr>
        <p:spPr bwMode="auto">
          <a:xfrm>
            <a:off x="152400" y="-27384"/>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sp>
        <p:nvSpPr>
          <p:cNvPr id="11" name="TextBox 10"/>
          <p:cNvSpPr txBox="1"/>
          <p:nvPr/>
        </p:nvSpPr>
        <p:spPr>
          <a:xfrm>
            <a:off x="2123728" y="5903694"/>
            <a:ext cx="1784244" cy="261610"/>
          </a:xfrm>
          <a:prstGeom prst="rect">
            <a:avLst/>
          </a:prstGeom>
          <a:noFill/>
        </p:spPr>
        <p:txBody>
          <a:bodyPr wrap="none" rtlCol="0">
            <a:spAutoFit/>
          </a:bodyPr>
          <a:lstStyle/>
          <a:p>
            <a:r>
              <a:rPr lang="en-US" sz="1100" dirty="0" smtClean="0"/>
              <a:t>Functional Fusion Protein</a:t>
            </a:r>
            <a:endParaRPr lang="en-US" sz="1100" dirty="0"/>
          </a:p>
        </p:txBody>
      </p:sp>
      <p:sp>
        <p:nvSpPr>
          <p:cNvPr id="13" name="TextBox 12"/>
          <p:cNvSpPr txBox="1"/>
          <p:nvPr/>
        </p:nvSpPr>
        <p:spPr>
          <a:xfrm>
            <a:off x="539552" y="3284984"/>
            <a:ext cx="1159292" cy="276999"/>
          </a:xfrm>
          <a:prstGeom prst="rect">
            <a:avLst/>
          </a:prstGeom>
          <a:noFill/>
        </p:spPr>
        <p:txBody>
          <a:bodyPr wrap="none" rtlCol="0">
            <a:spAutoFit/>
          </a:bodyPr>
          <a:lstStyle/>
          <a:p>
            <a:r>
              <a:rPr lang="en-US" sz="1200" dirty="0" smtClean="0"/>
              <a:t>MYB </a:t>
            </a:r>
            <a:r>
              <a:rPr lang="en-US" sz="1200" dirty="0" err="1" smtClean="0"/>
              <a:t>Tx</a:t>
            </a:r>
            <a:r>
              <a:rPr lang="en-US" sz="1200" dirty="0" smtClean="0"/>
              <a:t> factor</a:t>
            </a:r>
            <a:endParaRPr lang="en-US" sz="1200" dirty="0"/>
          </a:p>
        </p:txBody>
      </p:sp>
      <p:sp>
        <p:nvSpPr>
          <p:cNvPr id="14" name="TextBox 13"/>
          <p:cNvSpPr txBox="1"/>
          <p:nvPr/>
        </p:nvSpPr>
        <p:spPr>
          <a:xfrm>
            <a:off x="7308304" y="3356992"/>
            <a:ext cx="1595885" cy="276999"/>
          </a:xfrm>
          <a:prstGeom prst="rect">
            <a:avLst/>
          </a:prstGeom>
          <a:noFill/>
        </p:spPr>
        <p:txBody>
          <a:bodyPr wrap="none" rtlCol="0">
            <a:spAutoFit/>
          </a:bodyPr>
          <a:lstStyle/>
          <a:p>
            <a:r>
              <a:rPr lang="en-US" sz="1200" dirty="0" smtClean="0"/>
              <a:t>QKI RNA processing</a:t>
            </a:r>
            <a:endParaRPr lang="en-US" sz="1200" dirty="0"/>
          </a:p>
        </p:txBody>
      </p:sp>
      <p:sp>
        <p:nvSpPr>
          <p:cNvPr id="12" name="TextBox 11"/>
          <p:cNvSpPr txBox="1"/>
          <p:nvPr/>
        </p:nvSpPr>
        <p:spPr>
          <a:xfrm>
            <a:off x="2267744" y="1506270"/>
            <a:ext cx="5570756" cy="338554"/>
          </a:xfrm>
          <a:prstGeom prst="rect">
            <a:avLst/>
          </a:prstGeom>
          <a:noFill/>
        </p:spPr>
        <p:txBody>
          <a:bodyPr wrap="none" rtlCol="0">
            <a:spAutoFit/>
          </a:bodyPr>
          <a:lstStyle/>
          <a:p>
            <a:r>
              <a:rPr lang="en-US" sz="1600" b="1" dirty="0" smtClean="0"/>
              <a:t>(ex. </a:t>
            </a:r>
            <a:r>
              <a:rPr lang="en-US" sz="1600" b="1" dirty="0" smtClean="0"/>
              <a:t>8) </a:t>
            </a:r>
            <a:r>
              <a:rPr lang="en-US" sz="1600" b="1" dirty="0" smtClean="0"/>
              <a:t>MYB</a:t>
            </a:r>
            <a:r>
              <a:rPr lang="en-US" sz="1600" b="1" dirty="0"/>
              <a:t>-QKI rearrangements in </a:t>
            </a:r>
            <a:r>
              <a:rPr lang="en-US" sz="1600" b="1" dirty="0" err="1"/>
              <a:t>angiocentric</a:t>
            </a:r>
            <a:r>
              <a:rPr lang="en-US" sz="1600" b="1" dirty="0"/>
              <a:t> </a:t>
            </a:r>
            <a:r>
              <a:rPr lang="en-US" sz="1600" b="1" dirty="0" err="1"/>
              <a:t>glioma</a:t>
            </a:r>
            <a:endParaRPr lang="en-US" sz="1600" b="1" dirty="0"/>
          </a:p>
        </p:txBody>
      </p:sp>
      <p:sp>
        <p:nvSpPr>
          <p:cNvPr id="15" name="TextBox 14"/>
          <p:cNvSpPr txBox="1"/>
          <p:nvPr/>
        </p:nvSpPr>
        <p:spPr>
          <a:xfrm>
            <a:off x="2339752" y="951111"/>
            <a:ext cx="4803268" cy="461665"/>
          </a:xfrm>
          <a:prstGeom prst="rect">
            <a:avLst/>
          </a:prstGeom>
          <a:solidFill>
            <a:srgbClr val="F2DCDB"/>
          </a:solidFill>
        </p:spPr>
        <p:txBody>
          <a:bodyPr wrap="none" rtlCol="0">
            <a:spAutoFit/>
          </a:bodyPr>
          <a:lstStyle/>
          <a:p>
            <a:pPr algn="ctr"/>
            <a:r>
              <a:rPr lang="en-US" dirty="0"/>
              <a:t>Multiple mechanisms are </a:t>
            </a:r>
            <a:r>
              <a:rPr lang="en-US" dirty="0" smtClean="0"/>
              <a:t>possible</a:t>
            </a:r>
            <a:endParaRPr lang="en-US" dirty="0"/>
          </a:p>
        </p:txBody>
      </p:sp>
    </p:spTree>
    <p:extLst>
      <p:ext uri="{BB962C8B-B14F-4D97-AF65-F5344CB8AC3E}">
        <p14:creationId xmlns:p14="http://schemas.microsoft.com/office/powerpoint/2010/main" val="3190565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57808"/>
            <a:ext cx="8839200" cy="1143000"/>
          </a:xfrm>
        </p:spPr>
        <p:txBody>
          <a:bodyPr/>
          <a:lstStyle/>
          <a:p>
            <a:r>
              <a:rPr lang="en-US" sz="3600" dirty="0" smtClean="0"/>
              <a:t>Mechanisms for Fusion to Drive Cancer</a:t>
            </a:r>
            <a:endParaRPr lang="en-US" sz="3600" dirty="0"/>
          </a:p>
        </p:txBody>
      </p:sp>
      <p:sp>
        <p:nvSpPr>
          <p:cNvPr id="5" name="TextBox 4"/>
          <p:cNvSpPr txBox="1"/>
          <p:nvPr/>
        </p:nvSpPr>
        <p:spPr>
          <a:xfrm>
            <a:off x="1226522" y="1700808"/>
            <a:ext cx="6763390" cy="3416320"/>
          </a:xfrm>
          <a:prstGeom prst="rect">
            <a:avLst/>
          </a:prstGeom>
          <a:noFill/>
        </p:spPr>
        <p:txBody>
          <a:bodyPr wrap="none" rtlCol="0">
            <a:spAutoFit/>
          </a:bodyPr>
          <a:lstStyle/>
          <a:p>
            <a:r>
              <a:rPr lang="en-US" dirty="0" smtClean="0"/>
              <a:t>Activating cellular proliferation via:</a:t>
            </a:r>
          </a:p>
          <a:p>
            <a:pPr marL="342900" indent="-342900">
              <a:buFont typeface="Arial"/>
              <a:buChar char="•"/>
            </a:pPr>
            <a:r>
              <a:rPr lang="en-US" dirty="0" smtClean="0"/>
              <a:t>Protein:  cell signaling cascades (</a:t>
            </a:r>
            <a:r>
              <a:rPr lang="en-US" dirty="0" err="1" smtClean="0"/>
              <a:t>eg</a:t>
            </a:r>
            <a:r>
              <a:rPr lang="en-US" dirty="0" smtClean="0"/>
              <a:t>. kinases)</a:t>
            </a:r>
          </a:p>
          <a:p>
            <a:pPr marL="342900" indent="-342900">
              <a:buFont typeface="Arial"/>
              <a:buChar char="•"/>
            </a:pPr>
            <a:r>
              <a:rPr lang="en-US" dirty="0" smtClean="0"/>
              <a:t>RNA: </a:t>
            </a:r>
          </a:p>
          <a:p>
            <a:pPr marL="800100" lvl="1" indent="-342900">
              <a:buFont typeface="Arial"/>
              <a:buChar char="•"/>
            </a:pPr>
            <a:r>
              <a:rPr lang="en-US" dirty="0" smtClean="0"/>
              <a:t>transcriptional activation (</a:t>
            </a:r>
            <a:r>
              <a:rPr lang="en-US" dirty="0" err="1" smtClean="0"/>
              <a:t>eg</a:t>
            </a:r>
            <a:r>
              <a:rPr lang="en-US" dirty="0" smtClean="0"/>
              <a:t>. </a:t>
            </a:r>
            <a:r>
              <a:rPr lang="en-US" dirty="0" err="1" smtClean="0"/>
              <a:t>Tx</a:t>
            </a:r>
            <a:r>
              <a:rPr lang="en-US" dirty="0" smtClean="0"/>
              <a:t> factors)</a:t>
            </a:r>
          </a:p>
          <a:p>
            <a:pPr marL="800100" lvl="1" indent="-342900">
              <a:buFont typeface="Arial"/>
              <a:buChar char="•"/>
            </a:pPr>
            <a:r>
              <a:rPr lang="en-US" dirty="0" smtClean="0"/>
              <a:t>Post-transcriptional deregulation</a:t>
            </a:r>
          </a:p>
          <a:p>
            <a:pPr lvl="2"/>
            <a:r>
              <a:rPr lang="en-US" dirty="0"/>
              <a:t> </a:t>
            </a:r>
            <a:r>
              <a:rPr lang="en-US" dirty="0" smtClean="0"/>
              <a:t>           (</a:t>
            </a:r>
            <a:r>
              <a:rPr lang="en-US" dirty="0" err="1" smtClean="0"/>
              <a:t>eg</a:t>
            </a:r>
            <a:r>
              <a:rPr lang="en-US" dirty="0" smtClean="0"/>
              <a:t>. removing regulatory motifs)</a:t>
            </a:r>
          </a:p>
          <a:p>
            <a:pPr marL="342900" indent="-342900">
              <a:buFont typeface="Arial"/>
              <a:buChar char="•"/>
            </a:pPr>
            <a:r>
              <a:rPr lang="en-US" dirty="0" smtClean="0"/>
              <a:t>DNA: chromatin remodeling </a:t>
            </a:r>
          </a:p>
          <a:p>
            <a:r>
              <a:rPr lang="en-US" dirty="0"/>
              <a:t> </a:t>
            </a:r>
            <a:r>
              <a:rPr lang="en-US" dirty="0" smtClean="0"/>
              <a:t>                      (</a:t>
            </a:r>
            <a:r>
              <a:rPr lang="en-US" dirty="0" err="1" smtClean="0"/>
              <a:t>eg</a:t>
            </a:r>
            <a:r>
              <a:rPr lang="en-US" dirty="0" smtClean="0"/>
              <a:t>. Repositioning enhancers,</a:t>
            </a:r>
          </a:p>
          <a:p>
            <a:r>
              <a:rPr lang="en-US" dirty="0"/>
              <a:t> </a:t>
            </a:r>
            <a:r>
              <a:rPr lang="en-US" dirty="0" smtClean="0"/>
              <a:t>                              altering epigenetic marks)</a:t>
            </a:r>
            <a:endParaRPr lang="en-US" dirty="0"/>
          </a:p>
        </p:txBody>
      </p:sp>
      <p:grpSp>
        <p:nvGrpSpPr>
          <p:cNvPr id="7" name="Group 6"/>
          <p:cNvGrpSpPr/>
          <p:nvPr/>
        </p:nvGrpSpPr>
        <p:grpSpPr>
          <a:xfrm>
            <a:off x="6404073" y="5264419"/>
            <a:ext cx="2841313" cy="1332933"/>
            <a:chOff x="6404073" y="5048395"/>
            <a:chExt cx="2841313" cy="1332933"/>
          </a:xfrm>
        </p:grpSpPr>
        <p:pic>
          <p:nvPicPr>
            <p:cNvPr id="4" name="Picture 3"/>
            <p:cNvPicPr>
              <a:picLocks noChangeAspect="1"/>
            </p:cNvPicPr>
            <p:nvPr/>
          </p:nvPicPr>
          <p:blipFill rotWithShape="1">
            <a:blip r:embed="rId2"/>
            <a:srcRect l="10298" t="11757" r="-1725" b="21231"/>
            <a:stretch/>
          </p:blipFill>
          <p:spPr>
            <a:xfrm>
              <a:off x="7596336" y="5048395"/>
              <a:ext cx="1649050" cy="1332933"/>
            </a:xfrm>
            <a:prstGeom prst="rect">
              <a:avLst/>
            </a:prstGeom>
          </p:spPr>
        </p:pic>
        <p:sp>
          <p:nvSpPr>
            <p:cNvPr id="6" name="TextBox 5"/>
            <p:cNvSpPr txBox="1"/>
            <p:nvPr/>
          </p:nvSpPr>
          <p:spPr>
            <a:xfrm>
              <a:off x="6404073" y="5589240"/>
              <a:ext cx="1552303" cy="369332"/>
            </a:xfrm>
            <a:prstGeom prst="rect">
              <a:avLst/>
            </a:prstGeom>
            <a:noFill/>
          </p:spPr>
          <p:txBody>
            <a:bodyPr wrap="none" rtlCol="0">
              <a:spAutoFit/>
            </a:bodyPr>
            <a:lstStyle/>
            <a:p>
              <a:r>
                <a:rPr lang="en-US" sz="1800" dirty="0" smtClean="0">
                  <a:solidFill>
                    <a:srgbClr val="660066"/>
                  </a:solidFill>
                </a:rPr>
                <a:t>TMTOWTDI !</a:t>
              </a:r>
              <a:endParaRPr lang="en-US" sz="1800" dirty="0">
                <a:solidFill>
                  <a:srgbClr val="660066"/>
                </a:solidFill>
              </a:endParaRPr>
            </a:p>
          </p:txBody>
        </p:sp>
      </p:grpSp>
    </p:spTree>
    <p:extLst>
      <p:ext uri="{BB962C8B-B14F-4D97-AF65-F5344CB8AC3E}">
        <p14:creationId xmlns:p14="http://schemas.microsoft.com/office/powerpoint/2010/main" val="2596279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5" name="Title 1"/>
          <p:cNvSpPr>
            <a:spLocks noGrp="1"/>
          </p:cNvSpPr>
          <p:nvPr>
            <p:ph type="title"/>
          </p:nvPr>
        </p:nvSpPr>
        <p:spPr>
          <a:xfrm>
            <a:off x="179512" y="485800"/>
            <a:ext cx="8839200" cy="1143000"/>
          </a:xfrm>
        </p:spPr>
        <p:txBody>
          <a:bodyPr/>
          <a:lstStyle/>
          <a:p>
            <a:r>
              <a:rPr lang="en-US" dirty="0" smtClean="0">
                <a:latin typeface="Calibri" charset="0"/>
                <a:ea typeface="ＭＳ Ｐゴシック" charset="0"/>
              </a:rPr>
              <a:t>Genomic Effects of Gene Fusions</a:t>
            </a:r>
            <a:br>
              <a:rPr lang="en-US" dirty="0" smtClean="0">
                <a:latin typeface="Calibri" charset="0"/>
                <a:ea typeface="ＭＳ Ｐゴシック" charset="0"/>
              </a:rPr>
            </a:br>
            <a:r>
              <a:rPr lang="en-US" sz="2000" dirty="0" smtClean="0">
                <a:latin typeface="Calibri" charset="0"/>
                <a:ea typeface="ＭＳ Ｐゴシック" charset="0"/>
              </a:rPr>
              <a:t>(signatures allowing detection)</a:t>
            </a:r>
            <a:endParaRPr lang="en-US" sz="2000" dirty="0">
              <a:latin typeface="Calibri" charset="0"/>
              <a:ea typeface="ＭＳ Ｐゴシック" charset="0"/>
            </a:endParaRPr>
          </a:p>
        </p:txBody>
      </p:sp>
      <p:sp>
        <p:nvSpPr>
          <p:cNvPr id="21506" name="Content Placeholder 2"/>
          <p:cNvSpPr>
            <a:spLocks noGrp="1"/>
          </p:cNvSpPr>
          <p:nvPr>
            <p:ph idx="1"/>
          </p:nvPr>
        </p:nvSpPr>
        <p:spPr>
          <a:xfrm>
            <a:off x="2123728" y="2132856"/>
            <a:ext cx="4995664" cy="3960440"/>
          </a:xfrm>
        </p:spPr>
        <p:txBody>
          <a:bodyPr/>
          <a:lstStyle/>
          <a:p>
            <a:r>
              <a:rPr lang="en-US" dirty="0">
                <a:latin typeface="Calibri" charset="0"/>
                <a:ea typeface="ＭＳ Ｐゴシック" charset="0"/>
              </a:rPr>
              <a:t>Chimeric DNA sequence</a:t>
            </a:r>
          </a:p>
          <a:p>
            <a:pPr marL="0" indent="0">
              <a:buNone/>
            </a:pPr>
            <a:endParaRPr lang="en-US" dirty="0">
              <a:latin typeface="Calibri" charset="0"/>
              <a:ea typeface="ＭＳ Ｐゴシック" charset="0"/>
            </a:endParaRPr>
          </a:p>
          <a:p>
            <a:r>
              <a:rPr lang="en-US" dirty="0">
                <a:latin typeface="Calibri" charset="0"/>
                <a:ea typeface="ＭＳ Ｐゴシック" charset="0"/>
              </a:rPr>
              <a:t>Chimeric mRNA sequence</a:t>
            </a:r>
          </a:p>
          <a:p>
            <a:pPr marL="0" indent="0">
              <a:buNone/>
            </a:pPr>
            <a:endParaRPr lang="en-US" dirty="0">
              <a:latin typeface="Calibri" charset="0"/>
              <a:ea typeface="ＭＳ Ｐゴシック" charset="0"/>
            </a:endParaRPr>
          </a:p>
          <a:p>
            <a:r>
              <a:rPr lang="en-US" dirty="0" smtClean="0">
                <a:latin typeface="Calibri" charset="0"/>
                <a:ea typeface="ＭＳ Ｐゴシック" charset="0"/>
              </a:rPr>
              <a:t>Expression changes</a:t>
            </a:r>
          </a:p>
          <a:p>
            <a:endParaRPr lang="en-US" dirty="0" smtClean="0">
              <a:latin typeface="Calibri" charset="0"/>
              <a:ea typeface="ＭＳ Ｐゴシック" charset="0"/>
            </a:endParaRPr>
          </a:p>
          <a:p>
            <a:endParaRPr lang="en-US" dirty="0" smtClean="0">
              <a:latin typeface="Calibri" charset="0"/>
              <a:ea typeface="ＭＳ Ｐゴシック" charset="0"/>
            </a:endParaRPr>
          </a:p>
        </p:txBody>
      </p:sp>
      <p:sp>
        <p:nvSpPr>
          <p:cNvPr id="4" name="TextBox 3"/>
          <p:cNvSpPr txBox="1"/>
          <p:nvPr/>
        </p:nvSpPr>
        <p:spPr>
          <a:xfrm>
            <a:off x="101985" y="6464369"/>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41767764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7296" y="44624"/>
            <a:ext cx="8839200" cy="1143000"/>
          </a:xfrm>
        </p:spPr>
        <p:txBody>
          <a:bodyPr/>
          <a:lstStyle/>
          <a:p>
            <a:r>
              <a:rPr lang="en-US" dirty="0">
                <a:latin typeface="Calibri" charset="0"/>
                <a:ea typeface="ＭＳ Ｐゴシック" charset="0"/>
              </a:rPr>
              <a:t>Learning Objectives of Module</a:t>
            </a:r>
          </a:p>
        </p:txBody>
      </p:sp>
      <p:sp>
        <p:nvSpPr>
          <p:cNvPr id="12290" name="Content Placeholder 2"/>
          <p:cNvSpPr>
            <a:spLocks noGrp="1"/>
          </p:cNvSpPr>
          <p:nvPr>
            <p:ph idx="1"/>
          </p:nvPr>
        </p:nvSpPr>
        <p:spPr>
          <a:xfrm>
            <a:off x="611088" y="1584920"/>
            <a:ext cx="8011616" cy="4724400"/>
          </a:xfrm>
        </p:spPr>
        <p:txBody>
          <a:bodyPr/>
          <a:lstStyle/>
          <a:p>
            <a:r>
              <a:rPr lang="en-US" sz="2400" dirty="0" smtClean="0">
                <a:latin typeface="Calibri" charset="0"/>
                <a:ea typeface="ＭＳ Ｐゴシック" charset="0"/>
              </a:rPr>
              <a:t>Explore impact of gene fusions in cancer</a:t>
            </a:r>
          </a:p>
          <a:p>
            <a:endParaRPr lang="en-US" sz="2400" dirty="0">
              <a:latin typeface="Calibri" charset="0"/>
              <a:ea typeface="ＭＳ Ｐゴシック" charset="0"/>
            </a:endParaRPr>
          </a:p>
          <a:p>
            <a:r>
              <a:rPr lang="en-US" sz="2400" dirty="0" smtClean="0">
                <a:latin typeface="Calibri" charset="0"/>
                <a:ea typeface="ＭＳ Ｐゴシック" charset="0"/>
              </a:rPr>
              <a:t>Learn about types of evidence for gene fusions</a:t>
            </a:r>
          </a:p>
          <a:p>
            <a:endParaRPr lang="en-US" sz="2400" dirty="0">
              <a:latin typeface="Calibri" charset="0"/>
              <a:ea typeface="ＭＳ Ｐゴシック" charset="0"/>
            </a:endParaRPr>
          </a:p>
          <a:p>
            <a:r>
              <a:rPr lang="en-US" sz="2400" dirty="0">
                <a:latin typeface="Calibri" charset="0"/>
                <a:ea typeface="ＭＳ Ｐゴシック" charset="0"/>
              </a:rPr>
              <a:t>Understanding of the available detection methods/tools</a:t>
            </a:r>
          </a:p>
          <a:p>
            <a:endParaRPr lang="en-US" sz="2400" dirty="0" smtClean="0">
              <a:latin typeface="Calibri" charset="0"/>
              <a:ea typeface="ＭＳ Ｐゴシック" charset="0"/>
            </a:endParaRPr>
          </a:p>
          <a:p>
            <a:r>
              <a:rPr lang="en-US" sz="2400" dirty="0" smtClean="0">
                <a:latin typeface="Calibri" charset="0"/>
                <a:ea typeface="ＭＳ Ｐゴシック" charset="0"/>
              </a:rPr>
              <a:t>Identify </a:t>
            </a:r>
            <a:r>
              <a:rPr lang="en-US" sz="2400" dirty="0">
                <a:latin typeface="Calibri" charset="0"/>
                <a:ea typeface="ＭＳ Ｐゴシック" charset="0"/>
              </a:rPr>
              <a:t>common sources of false </a:t>
            </a:r>
            <a:r>
              <a:rPr lang="en-US" sz="2400" dirty="0" smtClean="0">
                <a:latin typeface="Calibri" charset="0"/>
                <a:ea typeface="ＭＳ Ｐゴシック" charset="0"/>
              </a:rPr>
              <a:t>positives</a:t>
            </a:r>
          </a:p>
          <a:p>
            <a:endParaRPr lang="en-US" sz="2400" dirty="0" smtClean="0">
              <a:latin typeface="Calibri" charset="0"/>
              <a:ea typeface="ＭＳ Ｐゴシック" charset="0"/>
            </a:endParaRPr>
          </a:p>
          <a:p>
            <a:r>
              <a:rPr lang="en-US" sz="2400" dirty="0" smtClean="0">
                <a:latin typeface="Calibri" charset="0"/>
                <a:ea typeface="ＭＳ Ｐゴシック" charset="0"/>
              </a:rPr>
              <a:t>Assess a gene fusion’s potential function</a:t>
            </a:r>
          </a:p>
        </p:txBody>
      </p:sp>
      <p:sp>
        <p:nvSpPr>
          <p:cNvPr id="5" name="TextBox 4"/>
          <p:cNvSpPr txBox="1"/>
          <p:nvPr/>
        </p:nvSpPr>
        <p:spPr>
          <a:xfrm>
            <a:off x="35496" y="6464369"/>
            <a:ext cx="509575" cy="276999"/>
          </a:xfrm>
          <a:prstGeom prst="rect">
            <a:avLst/>
          </a:prstGeom>
          <a:noFill/>
        </p:spPr>
        <p:txBody>
          <a:bodyPr wrap="none" rtlCol="0">
            <a:spAutoFit/>
          </a:bodyPr>
          <a:lstStyle/>
          <a:p>
            <a:r>
              <a:rPr lang="en-US" sz="1200" dirty="0" err="1" smtClean="0"/>
              <a:t>awm</a:t>
            </a:r>
            <a:endParaRPr lang="en-US" sz="1200"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Platforms</a:t>
            </a:r>
            <a:endParaRPr lang="en-US" dirty="0"/>
          </a:p>
        </p:txBody>
      </p:sp>
      <p:sp>
        <p:nvSpPr>
          <p:cNvPr id="3" name="Content Placeholder 2"/>
          <p:cNvSpPr>
            <a:spLocks noGrp="1"/>
          </p:cNvSpPr>
          <p:nvPr>
            <p:ph idx="1"/>
          </p:nvPr>
        </p:nvSpPr>
        <p:spPr>
          <a:xfrm>
            <a:off x="152400" y="1600201"/>
            <a:ext cx="4851648" cy="1169436"/>
          </a:xfrm>
        </p:spPr>
        <p:txBody>
          <a:bodyPr/>
          <a:lstStyle/>
          <a:p>
            <a:r>
              <a:rPr lang="en-US" dirty="0" err="1" smtClean="0"/>
              <a:t>Cytogenetics</a:t>
            </a:r>
            <a:r>
              <a:rPr lang="en-US" dirty="0" smtClean="0"/>
              <a:t> - Karyotyping</a:t>
            </a:r>
          </a:p>
          <a:p>
            <a:pPr lvl="1"/>
            <a:r>
              <a:rPr lang="en-US" dirty="0" err="1" smtClean="0"/>
              <a:t>Labour</a:t>
            </a:r>
            <a:r>
              <a:rPr lang="en-US" dirty="0" smtClean="0"/>
              <a:t> intensive</a:t>
            </a:r>
          </a:p>
          <a:p>
            <a:pPr lvl="1"/>
            <a:r>
              <a:rPr lang="en-US" dirty="0"/>
              <a:t>L</a:t>
            </a:r>
            <a:r>
              <a:rPr lang="en-US" dirty="0" smtClean="0"/>
              <a:t>ow throughput</a:t>
            </a:r>
            <a:endParaRPr lang="en-US" dirty="0"/>
          </a:p>
        </p:txBody>
      </p:sp>
      <p:pic>
        <p:nvPicPr>
          <p:cNvPr id="4" name="Picture 3"/>
          <p:cNvPicPr>
            <a:picLocks noChangeAspect="1"/>
          </p:cNvPicPr>
          <p:nvPr/>
        </p:nvPicPr>
        <p:blipFill>
          <a:blip r:embed="rId3"/>
          <a:stretch>
            <a:fillRect/>
          </a:stretch>
        </p:blipFill>
        <p:spPr>
          <a:xfrm>
            <a:off x="823700" y="3717032"/>
            <a:ext cx="3275388" cy="1971188"/>
          </a:xfrm>
          <a:prstGeom prst="rect">
            <a:avLst/>
          </a:prstGeom>
        </p:spPr>
      </p:pic>
      <p:sp>
        <p:nvSpPr>
          <p:cNvPr id="5" name="TextBox 4"/>
          <p:cNvSpPr txBox="1"/>
          <p:nvPr/>
        </p:nvSpPr>
        <p:spPr>
          <a:xfrm>
            <a:off x="933654" y="3378478"/>
            <a:ext cx="3055480" cy="338554"/>
          </a:xfrm>
          <a:prstGeom prst="rect">
            <a:avLst/>
          </a:prstGeom>
          <a:noFill/>
        </p:spPr>
        <p:txBody>
          <a:bodyPr wrap="square" rtlCol="0">
            <a:spAutoFit/>
          </a:bodyPr>
          <a:lstStyle/>
          <a:p>
            <a:r>
              <a:rPr lang="en-US" sz="1600" dirty="0" smtClean="0"/>
              <a:t>Chromosome Banding Analysis</a:t>
            </a:r>
            <a:endParaRPr lang="en-US" sz="1600" dirty="0"/>
          </a:p>
        </p:txBody>
      </p:sp>
      <p:sp>
        <p:nvSpPr>
          <p:cNvPr id="6" name="TextBox 5"/>
          <p:cNvSpPr txBox="1"/>
          <p:nvPr/>
        </p:nvSpPr>
        <p:spPr>
          <a:xfrm>
            <a:off x="2866058" y="5966201"/>
            <a:ext cx="1233030" cy="276999"/>
          </a:xfrm>
          <a:prstGeom prst="rect">
            <a:avLst/>
          </a:prstGeom>
          <a:noFill/>
        </p:spPr>
        <p:txBody>
          <a:bodyPr wrap="none" rtlCol="0">
            <a:spAutoFit/>
          </a:bodyPr>
          <a:lstStyle/>
          <a:p>
            <a:r>
              <a:rPr lang="en-US" sz="1200" dirty="0" err="1" smtClean="0"/>
              <a:t>Jarosová</a:t>
            </a:r>
            <a:r>
              <a:rPr lang="en-US" sz="1200" dirty="0" smtClean="0"/>
              <a:t>, 2000</a:t>
            </a:r>
            <a:endParaRPr lang="en-US" sz="1200" dirty="0"/>
          </a:p>
        </p:txBody>
      </p:sp>
      <p:grpSp>
        <p:nvGrpSpPr>
          <p:cNvPr id="11" name="Group 10"/>
          <p:cNvGrpSpPr/>
          <p:nvPr/>
        </p:nvGrpSpPr>
        <p:grpSpPr>
          <a:xfrm>
            <a:off x="5292080" y="3378478"/>
            <a:ext cx="3353289" cy="2864722"/>
            <a:chOff x="5292080" y="3378478"/>
            <a:chExt cx="3353289" cy="2864722"/>
          </a:xfrm>
        </p:grpSpPr>
        <p:pic>
          <p:nvPicPr>
            <p:cNvPr id="7" name="Picture 6"/>
            <p:cNvPicPr>
              <a:picLocks noChangeAspect="1"/>
            </p:cNvPicPr>
            <p:nvPr/>
          </p:nvPicPr>
          <p:blipFill>
            <a:blip r:embed="rId4"/>
            <a:stretch>
              <a:fillRect/>
            </a:stretch>
          </p:blipFill>
          <p:spPr>
            <a:xfrm>
              <a:off x="5292080" y="3819208"/>
              <a:ext cx="3353289" cy="2018042"/>
            </a:xfrm>
            <a:prstGeom prst="rect">
              <a:avLst/>
            </a:prstGeom>
          </p:spPr>
        </p:pic>
        <p:sp>
          <p:nvSpPr>
            <p:cNvPr id="8" name="TextBox 7"/>
            <p:cNvSpPr txBox="1"/>
            <p:nvPr/>
          </p:nvSpPr>
          <p:spPr>
            <a:xfrm>
              <a:off x="5940152" y="3378478"/>
              <a:ext cx="2586395" cy="338554"/>
            </a:xfrm>
            <a:prstGeom prst="rect">
              <a:avLst/>
            </a:prstGeom>
            <a:noFill/>
          </p:spPr>
          <p:txBody>
            <a:bodyPr wrap="square" rtlCol="0">
              <a:spAutoFit/>
            </a:bodyPr>
            <a:lstStyle/>
            <a:p>
              <a:r>
                <a:rPr lang="en-US" sz="1600" smtClean="0"/>
                <a:t>Spectral Karyotyping</a:t>
              </a:r>
              <a:endParaRPr lang="en-US" sz="1600" dirty="0"/>
            </a:p>
          </p:txBody>
        </p:sp>
        <p:sp>
          <p:nvSpPr>
            <p:cNvPr id="9" name="TextBox 8"/>
            <p:cNvSpPr txBox="1"/>
            <p:nvPr/>
          </p:nvSpPr>
          <p:spPr>
            <a:xfrm>
              <a:off x="7272678" y="5966201"/>
              <a:ext cx="1253869" cy="276999"/>
            </a:xfrm>
            <a:prstGeom prst="rect">
              <a:avLst/>
            </a:prstGeom>
            <a:noFill/>
          </p:spPr>
          <p:txBody>
            <a:bodyPr wrap="none" rtlCol="0">
              <a:spAutoFit/>
            </a:bodyPr>
            <a:lstStyle/>
            <a:p>
              <a:r>
                <a:rPr lang="en-US" sz="1200" dirty="0" err="1" smtClean="0"/>
                <a:t>Markovic</a:t>
              </a:r>
              <a:r>
                <a:rPr lang="en-US" sz="1200" dirty="0" smtClean="0"/>
                <a:t>, 2000</a:t>
              </a:r>
              <a:endParaRPr lang="en-US" sz="1200" dirty="0"/>
            </a:p>
          </p:txBody>
        </p:sp>
      </p:grpSp>
      <p:sp>
        <p:nvSpPr>
          <p:cNvPr id="10" name="TextBox 9"/>
          <p:cNvSpPr txBox="1"/>
          <p:nvPr/>
        </p:nvSpPr>
        <p:spPr>
          <a:xfrm>
            <a:off x="35496" y="6392361"/>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1474612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Platforms</a:t>
            </a:r>
            <a:endParaRPr lang="en-US" dirty="0"/>
          </a:p>
        </p:txBody>
      </p:sp>
      <p:sp>
        <p:nvSpPr>
          <p:cNvPr id="3" name="Content Placeholder 2"/>
          <p:cNvSpPr>
            <a:spLocks noGrp="1"/>
          </p:cNvSpPr>
          <p:nvPr>
            <p:ph idx="1"/>
          </p:nvPr>
        </p:nvSpPr>
        <p:spPr>
          <a:xfrm>
            <a:off x="800472" y="1600201"/>
            <a:ext cx="8740080" cy="1169436"/>
          </a:xfrm>
        </p:spPr>
        <p:txBody>
          <a:bodyPr/>
          <a:lstStyle/>
          <a:p>
            <a:r>
              <a:rPr lang="en-US" sz="2400" dirty="0" err="1" smtClean="0"/>
              <a:t>Cytogenetics</a:t>
            </a:r>
            <a:r>
              <a:rPr lang="en-US" sz="2400" dirty="0" smtClean="0"/>
              <a:t> – Fluorescence In-Situ Hybridization (FISH) </a:t>
            </a:r>
          </a:p>
          <a:p>
            <a:pPr lvl="1"/>
            <a:r>
              <a:rPr lang="en-US" sz="2000" dirty="0" smtClean="0"/>
              <a:t>Targeted</a:t>
            </a:r>
          </a:p>
          <a:p>
            <a:pPr lvl="1"/>
            <a:r>
              <a:rPr lang="en-US" sz="2000" dirty="0"/>
              <a:t>L</a:t>
            </a:r>
            <a:r>
              <a:rPr lang="en-US" sz="2000" dirty="0" smtClean="0"/>
              <a:t>ow throughput</a:t>
            </a:r>
            <a:endParaRPr lang="en-US" sz="2000" dirty="0"/>
          </a:p>
        </p:txBody>
      </p:sp>
      <p:sp>
        <p:nvSpPr>
          <p:cNvPr id="5" name="TextBox 4"/>
          <p:cNvSpPr txBox="1"/>
          <p:nvPr/>
        </p:nvSpPr>
        <p:spPr>
          <a:xfrm>
            <a:off x="1259632" y="3234415"/>
            <a:ext cx="3528392" cy="338554"/>
          </a:xfrm>
          <a:prstGeom prst="rect">
            <a:avLst/>
          </a:prstGeom>
          <a:noFill/>
        </p:spPr>
        <p:txBody>
          <a:bodyPr wrap="square" rtlCol="0">
            <a:spAutoFit/>
          </a:bodyPr>
          <a:lstStyle/>
          <a:p>
            <a:r>
              <a:rPr lang="en-US" sz="1600" dirty="0" smtClean="0"/>
              <a:t>FISH Probes (Come </a:t>
            </a:r>
            <a:r>
              <a:rPr lang="en-US" sz="1600" smtClean="0"/>
              <a:t>Together Assay)</a:t>
            </a:r>
            <a:endParaRPr lang="en-US" sz="1600" dirty="0"/>
          </a:p>
        </p:txBody>
      </p:sp>
      <p:sp>
        <p:nvSpPr>
          <p:cNvPr id="6" name="TextBox 5"/>
          <p:cNvSpPr txBox="1"/>
          <p:nvPr/>
        </p:nvSpPr>
        <p:spPr>
          <a:xfrm>
            <a:off x="2578224" y="6073923"/>
            <a:ext cx="2062820" cy="276999"/>
          </a:xfrm>
          <a:prstGeom prst="rect">
            <a:avLst/>
          </a:prstGeom>
          <a:noFill/>
        </p:spPr>
        <p:txBody>
          <a:bodyPr wrap="square" rtlCol="0">
            <a:spAutoFit/>
          </a:bodyPr>
          <a:lstStyle/>
          <a:p>
            <a:r>
              <a:rPr lang="en-US" sz="1200" dirty="0" smtClean="0"/>
              <a:t>courtesy </a:t>
            </a:r>
            <a:r>
              <a:rPr lang="en-US" sz="1200" dirty="0" err="1" smtClean="0"/>
              <a:t>cytotest.com</a:t>
            </a:r>
            <a:endParaRPr lang="en-US" sz="1200" dirty="0"/>
          </a:p>
        </p:txBody>
      </p:sp>
      <p:sp>
        <p:nvSpPr>
          <p:cNvPr id="8" name="TextBox 7"/>
          <p:cNvSpPr txBox="1"/>
          <p:nvPr/>
        </p:nvSpPr>
        <p:spPr>
          <a:xfrm>
            <a:off x="5906278" y="3234415"/>
            <a:ext cx="2586395" cy="338554"/>
          </a:xfrm>
          <a:prstGeom prst="rect">
            <a:avLst/>
          </a:prstGeom>
          <a:noFill/>
        </p:spPr>
        <p:txBody>
          <a:bodyPr wrap="square" rtlCol="0">
            <a:spAutoFit/>
          </a:bodyPr>
          <a:lstStyle/>
          <a:p>
            <a:r>
              <a:rPr lang="en-US" sz="1600" dirty="0" smtClean="0"/>
              <a:t>FISH Image</a:t>
            </a:r>
            <a:endParaRPr lang="en-US" sz="1600" dirty="0"/>
          </a:p>
        </p:txBody>
      </p:sp>
      <p:sp>
        <p:nvSpPr>
          <p:cNvPr id="9" name="TextBox 8"/>
          <p:cNvSpPr txBox="1"/>
          <p:nvPr/>
        </p:nvSpPr>
        <p:spPr>
          <a:xfrm>
            <a:off x="7094805" y="6073923"/>
            <a:ext cx="1304973" cy="276999"/>
          </a:xfrm>
          <a:prstGeom prst="rect">
            <a:avLst/>
          </a:prstGeom>
          <a:noFill/>
        </p:spPr>
        <p:txBody>
          <a:bodyPr wrap="none" rtlCol="0">
            <a:spAutoFit/>
          </a:bodyPr>
          <a:lstStyle/>
          <a:p>
            <a:r>
              <a:rPr lang="en-US" sz="1200" dirty="0" err="1"/>
              <a:t>Vaniawala</a:t>
            </a:r>
            <a:r>
              <a:rPr lang="en-US" sz="1200" dirty="0" smtClean="0"/>
              <a:t>, 2015</a:t>
            </a:r>
            <a:endParaRPr lang="en-US" sz="1200" dirty="0"/>
          </a:p>
        </p:txBody>
      </p:sp>
      <p:pic>
        <p:nvPicPr>
          <p:cNvPr id="10" name="Picture 9"/>
          <p:cNvPicPr>
            <a:picLocks noChangeAspect="1"/>
          </p:cNvPicPr>
          <p:nvPr/>
        </p:nvPicPr>
        <p:blipFill>
          <a:blip r:embed="rId3"/>
          <a:stretch>
            <a:fillRect/>
          </a:stretch>
        </p:blipFill>
        <p:spPr>
          <a:xfrm>
            <a:off x="1708351" y="3667507"/>
            <a:ext cx="2630953" cy="2285510"/>
          </a:xfrm>
          <a:prstGeom prst="rect">
            <a:avLst/>
          </a:prstGeom>
        </p:spPr>
      </p:pic>
      <p:pic>
        <p:nvPicPr>
          <p:cNvPr id="11" name="Picture 10"/>
          <p:cNvPicPr>
            <a:picLocks noChangeAspect="1"/>
          </p:cNvPicPr>
          <p:nvPr/>
        </p:nvPicPr>
        <p:blipFill>
          <a:blip r:embed="rId4"/>
          <a:stretch>
            <a:fillRect/>
          </a:stretch>
        </p:blipFill>
        <p:spPr>
          <a:xfrm>
            <a:off x="5681945" y="3680692"/>
            <a:ext cx="2825721" cy="2285510"/>
          </a:xfrm>
          <a:prstGeom prst="rect">
            <a:avLst/>
          </a:prstGeom>
        </p:spPr>
      </p:pic>
      <p:sp>
        <p:nvSpPr>
          <p:cNvPr id="12" name="TextBox 11"/>
          <p:cNvSpPr txBox="1"/>
          <p:nvPr/>
        </p:nvSpPr>
        <p:spPr>
          <a:xfrm>
            <a:off x="35496" y="6464369"/>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6306688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5" name="Title 1"/>
          <p:cNvSpPr>
            <a:spLocks noGrp="1"/>
          </p:cNvSpPr>
          <p:nvPr>
            <p:ph type="title"/>
          </p:nvPr>
        </p:nvSpPr>
        <p:spPr>
          <a:xfrm>
            <a:off x="152400" y="-27384"/>
            <a:ext cx="8839200" cy="1143000"/>
          </a:xfrm>
        </p:spPr>
        <p:txBody>
          <a:bodyPr/>
          <a:lstStyle/>
          <a:p>
            <a:r>
              <a:rPr lang="en-US" dirty="0" smtClean="0">
                <a:latin typeface="Calibri" charset="0"/>
                <a:ea typeface="ＭＳ Ｐゴシック" charset="0"/>
              </a:rPr>
              <a:t>Discovery Platforms</a:t>
            </a:r>
            <a:endParaRPr lang="en-US" dirty="0">
              <a:latin typeface="Calibri" charset="0"/>
              <a:ea typeface="ＭＳ Ｐゴシック" charset="0"/>
            </a:endParaRPr>
          </a:p>
        </p:txBody>
      </p:sp>
      <p:sp>
        <p:nvSpPr>
          <p:cNvPr id="21506" name="Content Placeholder 2"/>
          <p:cNvSpPr>
            <a:spLocks noGrp="1"/>
          </p:cNvSpPr>
          <p:nvPr>
            <p:ph idx="1"/>
          </p:nvPr>
        </p:nvSpPr>
        <p:spPr>
          <a:xfrm>
            <a:off x="179512" y="908720"/>
            <a:ext cx="9217024" cy="4724400"/>
          </a:xfrm>
        </p:spPr>
        <p:txBody>
          <a:bodyPr/>
          <a:lstStyle/>
          <a:p>
            <a:r>
              <a:rPr lang="en-US" sz="2400" dirty="0" smtClean="0">
                <a:latin typeface="Calibri" charset="0"/>
                <a:ea typeface="ＭＳ Ｐゴシック" charset="0"/>
              </a:rPr>
              <a:t>Expression Arrays</a:t>
            </a:r>
          </a:p>
          <a:p>
            <a:pPr lvl="1"/>
            <a:r>
              <a:rPr lang="en-US" sz="1800" dirty="0" smtClean="0">
                <a:latin typeface="Calibri" charset="0"/>
                <a:ea typeface="ＭＳ Ｐゴシック" charset="0"/>
              </a:rPr>
              <a:t>COPA: Cancer Outlier Profile Analysis</a:t>
            </a:r>
          </a:p>
          <a:p>
            <a:pPr lvl="1"/>
            <a:r>
              <a:rPr lang="en-US" sz="1800" dirty="0" smtClean="0">
                <a:latin typeface="Calibri" charset="0"/>
                <a:ea typeface="ＭＳ Ｐゴシック" charset="0"/>
              </a:rPr>
              <a:t>Inexpensive</a:t>
            </a:r>
          </a:p>
          <a:p>
            <a:pPr lvl="1"/>
            <a:r>
              <a:rPr lang="en-US" sz="1800" dirty="0" smtClean="0">
                <a:latin typeface="Calibri" charset="0"/>
                <a:ea typeface="ＭＳ Ｐゴシック" charset="0"/>
              </a:rPr>
              <a:t>No sequence information</a:t>
            </a:r>
          </a:p>
          <a:p>
            <a:pPr lvl="1"/>
            <a:r>
              <a:rPr lang="en-US" sz="1800" dirty="0" smtClean="0">
                <a:latin typeface="Calibri" charset="0"/>
                <a:ea typeface="ＭＳ Ｐゴシック" charset="0"/>
              </a:rPr>
              <a:t>Use RACE (rapid amplification of </a:t>
            </a:r>
            <a:r>
              <a:rPr lang="en-US" sz="1800" dirty="0" err="1" smtClean="0">
                <a:latin typeface="Calibri" charset="0"/>
                <a:ea typeface="ＭＳ Ｐゴシック" charset="0"/>
              </a:rPr>
              <a:t>cDNA</a:t>
            </a:r>
            <a:r>
              <a:rPr lang="en-US" sz="1800" dirty="0" smtClean="0">
                <a:latin typeface="Calibri" charset="0"/>
                <a:ea typeface="ＭＳ Ｐゴシック" charset="0"/>
              </a:rPr>
              <a:t> ends) to find potential fusion partner.</a:t>
            </a:r>
          </a:p>
          <a:p>
            <a:endParaRPr lang="en-US" sz="2400" dirty="0" smtClean="0">
              <a:latin typeface="Calibri" charset="0"/>
              <a:ea typeface="ＭＳ Ｐゴシック" charset="0"/>
            </a:endParaRPr>
          </a:p>
        </p:txBody>
      </p:sp>
      <p:pic>
        <p:nvPicPr>
          <p:cNvPr id="4" name="Picture 3" descr="Tomlins-2005-F1.large.jpg"/>
          <p:cNvPicPr>
            <a:picLocks noChangeAspect="1"/>
          </p:cNvPicPr>
          <p:nvPr/>
        </p:nvPicPr>
        <p:blipFill rotWithShape="1">
          <a:blip r:embed="rId3">
            <a:extLst>
              <a:ext uri="{28A0092B-C50C-407E-A947-70E740481C1C}">
                <a14:useLocalDpi xmlns:a14="http://schemas.microsoft.com/office/drawing/2010/main" val="0"/>
              </a:ext>
            </a:extLst>
          </a:blip>
          <a:srcRect b="51852"/>
          <a:stretch/>
        </p:blipFill>
        <p:spPr>
          <a:xfrm>
            <a:off x="467544" y="3501008"/>
            <a:ext cx="8532440" cy="2509869"/>
          </a:xfrm>
          <a:prstGeom prst="rect">
            <a:avLst/>
          </a:prstGeom>
        </p:spPr>
      </p:pic>
      <p:sp>
        <p:nvSpPr>
          <p:cNvPr id="7" name="TextBox 6"/>
          <p:cNvSpPr txBox="1"/>
          <p:nvPr/>
        </p:nvSpPr>
        <p:spPr>
          <a:xfrm>
            <a:off x="1331640" y="2946430"/>
            <a:ext cx="6113873" cy="338554"/>
          </a:xfrm>
          <a:prstGeom prst="rect">
            <a:avLst/>
          </a:prstGeom>
          <a:noFill/>
        </p:spPr>
        <p:txBody>
          <a:bodyPr wrap="none" rtlCol="0">
            <a:spAutoFit/>
          </a:bodyPr>
          <a:lstStyle/>
          <a:p>
            <a:r>
              <a:rPr lang="en-US" sz="1600" b="1" dirty="0" smtClean="0"/>
              <a:t>Discovery of ETS-family </a:t>
            </a:r>
            <a:r>
              <a:rPr lang="en-US" sz="1600" b="1" dirty="0" err="1" smtClean="0"/>
              <a:t>Tx</a:t>
            </a:r>
            <a:r>
              <a:rPr lang="en-US" sz="1600" b="1" dirty="0" smtClean="0"/>
              <a:t> factor fusions in Prostate Cancer</a:t>
            </a:r>
            <a:endParaRPr lang="en-US" sz="1600" b="1" dirty="0"/>
          </a:p>
        </p:txBody>
      </p:sp>
      <p:sp>
        <p:nvSpPr>
          <p:cNvPr id="8" name="TextBox 7"/>
          <p:cNvSpPr txBox="1"/>
          <p:nvPr/>
        </p:nvSpPr>
        <p:spPr>
          <a:xfrm>
            <a:off x="7380312" y="6021288"/>
            <a:ext cx="1510525" cy="276999"/>
          </a:xfrm>
          <a:prstGeom prst="rect">
            <a:avLst/>
          </a:prstGeom>
          <a:noFill/>
        </p:spPr>
        <p:txBody>
          <a:bodyPr wrap="none" rtlCol="0">
            <a:spAutoFit/>
          </a:bodyPr>
          <a:lstStyle/>
          <a:p>
            <a:r>
              <a:rPr lang="en-US" sz="1200" dirty="0" err="1" smtClean="0"/>
              <a:t>Tomlins</a:t>
            </a:r>
            <a:r>
              <a:rPr lang="en-US" sz="1200" dirty="0" smtClean="0"/>
              <a:t> et al., 2005</a:t>
            </a:r>
            <a:endParaRPr lang="en-US" sz="1200" dirty="0"/>
          </a:p>
        </p:txBody>
      </p:sp>
      <p:sp>
        <p:nvSpPr>
          <p:cNvPr id="9" name="TextBox 8"/>
          <p:cNvSpPr txBox="1"/>
          <p:nvPr/>
        </p:nvSpPr>
        <p:spPr>
          <a:xfrm>
            <a:off x="35496" y="6464369"/>
            <a:ext cx="509575" cy="276999"/>
          </a:xfrm>
          <a:prstGeom prst="rect">
            <a:avLst/>
          </a:prstGeom>
          <a:noFill/>
        </p:spPr>
        <p:txBody>
          <a:bodyPr wrap="none" rtlCol="0">
            <a:spAutoFit/>
          </a:bodyPr>
          <a:lstStyle/>
          <a:p>
            <a:r>
              <a:rPr lang="en-US" sz="1200" dirty="0" err="1" smtClean="0"/>
              <a:t>awm</a:t>
            </a:r>
            <a:endParaRPr lang="en-US" sz="1200" dirty="0"/>
          </a:p>
        </p:txBody>
      </p:sp>
      <p:sp>
        <p:nvSpPr>
          <p:cNvPr id="2" name="TextBox 1"/>
          <p:cNvSpPr txBox="1"/>
          <p:nvPr/>
        </p:nvSpPr>
        <p:spPr>
          <a:xfrm rot="16200000">
            <a:off x="-1039552" y="4124263"/>
            <a:ext cx="2706415" cy="307777"/>
          </a:xfrm>
          <a:prstGeom prst="rect">
            <a:avLst/>
          </a:prstGeom>
          <a:noFill/>
        </p:spPr>
        <p:txBody>
          <a:bodyPr wrap="none" rtlCol="0">
            <a:spAutoFit/>
          </a:bodyPr>
          <a:lstStyle/>
          <a:p>
            <a:r>
              <a:rPr lang="en-US" sz="1400" dirty="0" smtClean="0"/>
              <a:t>Median average </a:t>
            </a:r>
            <a:r>
              <a:rPr lang="en-US" sz="1400" dirty="0" err="1" smtClean="0"/>
              <a:t>expr</a:t>
            </a:r>
            <a:r>
              <a:rPr lang="en-US" sz="1400" dirty="0" smtClean="0"/>
              <a:t> difference</a:t>
            </a:r>
            <a:endParaRPr lang="en-US" sz="1400" dirty="0"/>
          </a:p>
        </p:txBody>
      </p:sp>
      <p:sp>
        <p:nvSpPr>
          <p:cNvPr id="3" name="TextBox 2"/>
          <p:cNvSpPr txBox="1"/>
          <p:nvPr/>
        </p:nvSpPr>
        <p:spPr>
          <a:xfrm>
            <a:off x="2627784" y="5929535"/>
            <a:ext cx="1372253" cy="307777"/>
          </a:xfrm>
          <a:prstGeom prst="rect">
            <a:avLst/>
          </a:prstGeom>
          <a:noFill/>
        </p:spPr>
        <p:txBody>
          <a:bodyPr wrap="none" rtlCol="0">
            <a:spAutoFit/>
          </a:bodyPr>
          <a:lstStyle/>
          <a:p>
            <a:r>
              <a:rPr lang="en-US" sz="1400" dirty="0" smtClean="0"/>
              <a:t>Patient sample</a:t>
            </a:r>
            <a:endParaRPr lang="en-US" sz="1400" dirty="0"/>
          </a:p>
        </p:txBody>
      </p:sp>
    </p:spTree>
    <p:extLst>
      <p:ext uri="{BB962C8B-B14F-4D97-AF65-F5344CB8AC3E}">
        <p14:creationId xmlns:p14="http://schemas.microsoft.com/office/powerpoint/2010/main" val="41767764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smtClean="0">
                <a:latin typeface="Calibri" charset="0"/>
                <a:ea typeface="ＭＳ Ｐゴシック" charset="0"/>
              </a:rPr>
              <a:t>Discovery Platforms</a:t>
            </a:r>
            <a:endParaRPr lang="en-US" dirty="0">
              <a:latin typeface="Calibri" charset="0"/>
              <a:ea typeface="ＭＳ Ｐゴシック" charset="0"/>
            </a:endParaRPr>
          </a:p>
        </p:txBody>
      </p:sp>
      <p:sp>
        <p:nvSpPr>
          <p:cNvPr id="21506" name="Content Placeholder 2"/>
          <p:cNvSpPr>
            <a:spLocks noGrp="1"/>
          </p:cNvSpPr>
          <p:nvPr>
            <p:ph idx="1"/>
          </p:nvPr>
        </p:nvSpPr>
        <p:spPr/>
        <p:txBody>
          <a:bodyPr/>
          <a:lstStyle/>
          <a:p>
            <a:r>
              <a:rPr lang="en-US" sz="2400" dirty="0" smtClean="0">
                <a:latin typeface="Calibri" charset="0"/>
                <a:ea typeface="ＭＳ Ｐゴシック" charset="0"/>
              </a:rPr>
              <a:t>Genome Sequencing</a:t>
            </a:r>
            <a:endParaRPr lang="en-US" sz="2400" dirty="0">
              <a:latin typeface="Calibri" charset="0"/>
              <a:ea typeface="ＭＳ Ｐゴシック" charset="0"/>
            </a:endParaRPr>
          </a:p>
          <a:p>
            <a:pPr lvl="1"/>
            <a:r>
              <a:rPr lang="en-US" sz="2000" dirty="0" smtClean="0">
                <a:latin typeface="Calibri" charset="0"/>
                <a:ea typeface="ＭＳ Ｐゴシック" charset="0"/>
              </a:rPr>
              <a:t>Comprehensive</a:t>
            </a:r>
          </a:p>
          <a:p>
            <a:pPr lvl="1"/>
            <a:r>
              <a:rPr lang="en-US" sz="2000" dirty="0" smtClean="0">
                <a:latin typeface="Calibri" charset="0"/>
                <a:ea typeface="ＭＳ Ｐゴシック" charset="0"/>
              </a:rPr>
              <a:t>Expensive</a:t>
            </a:r>
          </a:p>
          <a:p>
            <a:pPr lvl="1"/>
            <a:r>
              <a:rPr lang="en-US" sz="2000" dirty="0" smtClean="0">
                <a:latin typeface="Calibri" charset="0"/>
                <a:ea typeface="ＭＳ Ｐゴシック" charset="0"/>
              </a:rPr>
              <a:t>No expression information</a:t>
            </a:r>
          </a:p>
        </p:txBody>
      </p:sp>
      <p:pic>
        <p:nvPicPr>
          <p:cNvPr id="2" name="Picture 1" descr="bass_2011_VTI1A-TCF7L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2060848"/>
            <a:ext cx="3826644" cy="3849087"/>
          </a:xfrm>
          <a:prstGeom prst="rect">
            <a:avLst/>
          </a:prstGeom>
        </p:spPr>
      </p:pic>
      <p:sp>
        <p:nvSpPr>
          <p:cNvPr id="5" name="TextBox 4"/>
          <p:cNvSpPr txBox="1"/>
          <p:nvPr/>
        </p:nvSpPr>
        <p:spPr>
          <a:xfrm>
            <a:off x="4644008" y="1484784"/>
            <a:ext cx="3571410" cy="584776"/>
          </a:xfrm>
          <a:prstGeom prst="rect">
            <a:avLst/>
          </a:prstGeom>
          <a:noFill/>
        </p:spPr>
        <p:txBody>
          <a:bodyPr wrap="none" rtlCol="0">
            <a:spAutoFit/>
          </a:bodyPr>
          <a:lstStyle/>
          <a:p>
            <a:r>
              <a:rPr lang="en-US" sz="1600" dirty="0" smtClean="0"/>
              <a:t>Discovery of </a:t>
            </a:r>
            <a:r>
              <a:rPr lang="en-US" sz="1600" i="1" dirty="0" smtClean="0"/>
              <a:t>VTI1A</a:t>
            </a:r>
            <a:r>
              <a:rPr lang="en-US" sz="1600" dirty="0"/>
              <a:t>-</a:t>
            </a:r>
            <a:r>
              <a:rPr lang="en-US" sz="1600" i="1" dirty="0"/>
              <a:t>TCF7L2 </a:t>
            </a:r>
            <a:r>
              <a:rPr lang="en-US" sz="1600" dirty="0"/>
              <a:t>fusion </a:t>
            </a:r>
            <a:r>
              <a:rPr lang="en-US" sz="1600" dirty="0" smtClean="0"/>
              <a:t>in </a:t>
            </a:r>
          </a:p>
          <a:p>
            <a:r>
              <a:rPr lang="en-US" sz="1600" dirty="0" smtClean="0"/>
              <a:t>colorectal adenocarcinomas</a:t>
            </a:r>
            <a:endParaRPr lang="en-US" sz="1600" dirty="0"/>
          </a:p>
        </p:txBody>
      </p:sp>
      <p:sp>
        <p:nvSpPr>
          <p:cNvPr id="6" name="TextBox 5"/>
          <p:cNvSpPr txBox="1"/>
          <p:nvPr/>
        </p:nvSpPr>
        <p:spPr>
          <a:xfrm>
            <a:off x="7092280" y="5877272"/>
            <a:ext cx="1319592" cy="276999"/>
          </a:xfrm>
          <a:prstGeom prst="rect">
            <a:avLst/>
          </a:prstGeom>
          <a:noFill/>
        </p:spPr>
        <p:txBody>
          <a:bodyPr wrap="none" rtlCol="0">
            <a:spAutoFit/>
          </a:bodyPr>
          <a:lstStyle/>
          <a:p>
            <a:r>
              <a:rPr lang="en-US" sz="1200" dirty="0" smtClean="0"/>
              <a:t>Bass et al., 2011</a:t>
            </a:r>
            <a:endParaRPr lang="en-US" sz="1200" dirty="0"/>
          </a:p>
        </p:txBody>
      </p:sp>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pic>
        <p:nvPicPr>
          <p:cNvPr id="3" name="Picture 2"/>
          <p:cNvPicPr>
            <a:picLocks noChangeAspect="1"/>
          </p:cNvPicPr>
          <p:nvPr/>
        </p:nvPicPr>
        <p:blipFill>
          <a:blip r:embed="rId4"/>
          <a:stretch>
            <a:fillRect/>
          </a:stretch>
        </p:blipFill>
        <p:spPr>
          <a:xfrm>
            <a:off x="503436" y="3409156"/>
            <a:ext cx="3492500" cy="2324100"/>
          </a:xfrm>
          <a:prstGeom prst="rect">
            <a:avLst/>
          </a:prstGeom>
        </p:spPr>
      </p:pic>
    </p:spTree>
    <p:extLst>
      <p:ext uri="{BB962C8B-B14F-4D97-AF65-F5344CB8AC3E}">
        <p14:creationId xmlns:p14="http://schemas.microsoft.com/office/powerpoint/2010/main" val="201717771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smtClean="0">
                <a:latin typeface="Calibri" charset="0"/>
                <a:ea typeface="ＭＳ Ｐゴシック" charset="0"/>
              </a:rPr>
              <a:t>Discovery Platforms</a:t>
            </a:r>
            <a:endParaRPr lang="en-US" dirty="0">
              <a:latin typeface="Calibri" charset="0"/>
              <a:ea typeface="ＭＳ Ｐゴシック" charset="0"/>
            </a:endParaRPr>
          </a:p>
        </p:txBody>
      </p:sp>
      <p:sp>
        <p:nvSpPr>
          <p:cNvPr id="21506" name="Content Placeholder 2"/>
          <p:cNvSpPr>
            <a:spLocks noGrp="1"/>
          </p:cNvSpPr>
          <p:nvPr>
            <p:ph idx="1"/>
          </p:nvPr>
        </p:nvSpPr>
        <p:spPr>
          <a:xfrm>
            <a:off x="35496" y="1512912"/>
            <a:ext cx="4320480" cy="4724400"/>
          </a:xfrm>
        </p:spPr>
        <p:txBody>
          <a:bodyPr/>
          <a:lstStyle/>
          <a:p>
            <a:r>
              <a:rPr lang="en-US" sz="2000" dirty="0" smtClean="0">
                <a:latin typeface="Calibri" charset="0"/>
                <a:ea typeface="ＭＳ Ｐゴシック" charset="0"/>
              </a:rPr>
              <a:t>mRNA Sequencing (RNA-</a:t>
            </a:r>
            <a:r>
              <a:rPr lang="en-US" sz="2000" dirty="0" err="1" smtClean="0">
                <a:latin typeface="Calibri" charset="0"/>
                <a:ea typeface="ＭＳ Ｐゴシック" charset="0"/>
              </a:rPr>
              <a:t>Seq</a:t>
            </a:r>
            <a:r>
              <a:rPr lang="en-US" sz="2000" dirty="0" smtClean="0">
                <a:latin typeface="Calibri" charset="0"/>
                <a:ea typeface="ＭＳ Ｐゴシック" charset="0"/>
              </a:rPr>
              <a:t>)</a:t>
            </a:r>
          </a:p>
          <a:p>
            <a:pPr lvl="1"/>
            <a:r>
              <a:rPr lang="en-US" sz="1800" dirty="0" smtClean="0">
                <a:latin typeface="Calibri" charset="0"/>
                <a:ea typeface="ＭＳ Ｐゴシック" charset="0"/>
              </a:rPr>
              <a:t>Inexpensive</a:t>
            </a:r>
          </a:p>
          <a:p>
            <a:pPr lvl="1"/>
            <a:r>
              <a:rPr lang="en-US" sz="1800" dirty="0" smtClean="0">
                <a:latin typeface="Calibri" charset="0"/>
                <a:ea typeface="ＭＳ Ｐゴシック" charset="0"/>
              </a:rPr>
              <a:t>Expression information</a:t>
            </a:r>
          </a:p>
          <a:p>
            <a:pPr lvl="1"/>
            <a:r>
              <a:rPr lang="en-US" sz="1800" dirty="0" smtClean="0">
                <a:latin typeface="Calibri" charset="0"/>
                <a:ea typeface="ＭＳ Ｐゴシック" charset="0"/>
              </a:rPr>
              <a:t>Exact fusion transcript identified</a:t>
            </a:r>
          </a:p>
          <a:p>
            <a:pPr lvl="1"/>
            <a:r>
              <a:rPr lang="en-US" sz="1800" dirty="0" smtClean="0">
                <a:latin typeface="Calibri" charset="0"/>
                <a:ea typeface="ＭＳ Ｐゴシック" charset="0"/>
              </a:rPr>
              <a:t>Not as comprehensive as genome sequencing</a:t>
            </a:r>
            <a:endParaRPr lang="en-US" sz="1800" dirty="0">
              <a:latin typeface="Calibri" charset="0"/>
              <a:ea typeface="ＭＳ Ｐゴシック" charset="0"/>
            </a:endParaRPr>
          </a:p>
          <a:p>
            <a:endParaRPr lang="en-US" sz="2000" dirty="0">
              <a:latin typeface="Calibri" charset="0"/>
              <a:ea typeface="ＭＳ Ｐゴシック" charset="0"/>
            </a:endParaRPr>
          </a:p>
        </p:txBody>
      </p:sp>
      <p:pic>
        <p:nvPicPr>
          <p:cNvPr id="2" name="Picture 1" descr="robinson_2011_mastnotch.pdf"/>
          <p:cNvPicPr>
            <a:picLocks noChangeAspect="1"/>
          </p:cNvPicPr>
          <p:nvPr/>
        </p:nvPicPr>
        <p:blipFill rotWithShape="1">
          <a:blip r:embed="rId3">
            <a:extLst>
              <a:ext uri="{28A0092B-C50C-407E-A947-70E740481C1C}">
                <a14:useLocalDpi xmlns:a14="http://schemas.microsoft.com/office/drawing/2010/main" val="0"/>
              </a:ext>
            </a:extLst>
          </a:blip>
          <a:srcRect r="60401"/>
          <a:stretch/>
        </p:blipFill>
        <p:spPr>
          <a:xfrm>
            <a:off x="4283968" y="2564904"/>
            <a:ext cx="1951279" cy="3263900"/>
          </a:xfrm>
          <a:prstGeom prst="rect">
            <a:avLst/>
          </a:prstGeom>
        </p:spPr>
      </p:pic>
      <p:sp>
        <p:nvSpPr>
          <p:cNvPr id="5" name="TextBox 4"/>
          <p:cNvSpPr txBox="1"/>
          <p:nvPr/>
        </p:nvSpPr>
        <p:spPr>
          <a:xfrm>
            <a:off x="4976073" y="1908120"/>
            <a:ext cx="2980303" cy="584776"/>
          </a:xfrm>
          <a:prstGeom prst="rect">
            <a:avLst/>
          </a:prstGeom>
          <a:noFill/>
        </p:spPr>
        <p:txBody>
          <a:bodyPr wrap="none" rtlCol="0">
            <a:spAutoFit/>
          </a:bodyPr>
          <a:lstStyle/>
          <a:p>
            <a:pPr algn="ctr"/>
            <a:r>
              <a:rPr lang="en-US" sz="1600" dirty="0" smtClean="0"/>
              <a:t>Discovery of </a:t>
            </a:r>
            <a:r>
              <a:rPr lang="en-US" sz="1600" i="1" dirty="0" smtClean="0"/>
              <a:t>MAST </a:t>
            </a:r>
            <a:r>
              <a:rPr lang="en-US" sz="1600" dirty="0" smtClean="0"/>
              <a:t>and </a:t>
            </a:r>
            <a:r>
              <a:rPr lang="en-US" sz="1600" i="1" dirty="0" smtClean="0"/>
              <a:t>Notch </a:t>
            </a:r>
          </a:p>
          <a:p>
            <a:pPr algn="ctr"/>
            <a:r>
              <a:rPr lang="en-US" sz="1600" dirty="0" smtClean="0"/>
              <a:t>fusions in breast cancer</a:t>
            </a:r>
            <a:endParaRPr lang="en-US" sz="1600" dirty="0"/>
          </a:p>
        </p:txBody>
      </p:sp>
      <p:sp>
        <p:nvSpPr>
          <p:cNvPr id="6" name="TextBox 5"/>
          <p:cNvSpPr txBox="1"/>
          <p:nvPr/>
        </p:nvSpPr>
        <p:spPr>
          <a:xfrm>
            <a:off x="7236296" y="5877272"/>
            <a:ext cx="1627669" cy="276999"/>
          </a:xfrm>
          <a:prstGeom prst="rect">
            <a:avLst/>
          </a:prstGeom>
          <a:noFill/>
        </p:spPr>
        <p:txBody>
          <a:bodyPr wrap="none" rtlCol="0">
            <a:spAutoFit/>
          </a:bodyPr>
          <a:lstStyle/>
          <a:p>
            <a:r>
              <a:rPr lang="en-US" sz="1200" dirty="0" smtClean="0"/>
              <a:t>Robinson et al., 2011</a:t>
            </a:r>
            <a:endParaRPr lang="en-US" sz="1200" dirty="0"/>
          </a:p>
        </p:txBody>
      </p:sp>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pic>
        <p:nvPicPr>
          <p:cNvPr id="3" name="Picture 2"/>
          <p:cNvPicPr>
            <a:picLocks noChangeAspect="1"/>
          </p:cNvPicPr>
          <p:nvPr/>
        </p:nvPicPr>
        <p:blipFill>
          <a:blip r:embed="rId4"/>
          <a:stretch>
            <a:fillRect/>
          </a:stretch>
        </p:blipFill>
        <p:spPr>
          <a:xfrm>
            <a:off x="755576" y="3807296"/>
            <a:ext cx="2883925" cy="1853952"/>
          </a:xfrm>
          <a:prstGeom prst="rect">
            <a:avLst/>
          </a:prstGeom>
        </p:spPr>
      </p:pic>
      <p:pic>
        <p:nvPicPr>
          <p:cNvPr id="9" name="Picture 8" descr="robinson_2011_mastnotch.pdf"/>
          <p:cNvPicPr>
            <a:picLocks noChangeAspect="1"/>
          </p:cNvPicPr>
          <p:nvPr/>
        </p:nvPicPr>
        <p:blipFill rotWithShape="1">
          <a:blip r:embed="rId3">
            <a:extLst>
              <a:ext uri="{28A0092B-C50C-407E-A947-70E740481C1C}">
                <a14:useLocalDpi xmlns:a14="http://schemas.microsoft.com/office/drawing/2010/main" val="0"/>
              </a:ext>
            </a:extLst>
          </a:blip>
          <a:srcRect l="56813"/>
          <a:stretch/>
        </p:blipFill>
        <p:spPr>
          <a:xfrm>
            <a:off x="6476401" y="2564904"/>
            <a:ext cx="2128047" cy="3263900"/>
          </a:xfrm>
          <a:prstGeom prst="rect">
            <a:avLst/>
          </a:prstGeom>
        </p:spPr>
      </p:pic>
    </p:spTree>
    <p:extLst>
      <p:ext uri="{BB962C8B-B14F-4D97-AF65-F5344CB8AC3E}">
        <p14:creationId xmlns:p14="http://schemas.microsoft.com/office/powerpoint/2010/main" val="20171777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9392"/>
            <a:ext cx="8839200" cy="1143000"/>
          </a:xfrm>
        </p:spPr>
        <p:txBody>
          <a:bodyPr/>
          <a:lstStyle/>
          <a:p>
            <a:r>
              <a:rPr lang="en-US" sz="2800" dirty="0"/>
              <a:t>Massive increase in fusion discovery </a:t>
            </a:r>
            <a:r>
              <a:rPr lang="en-US" sz="2800" dirty="0" smtClean="0"/>
              <a:t/>
            </a:r>
            <a:br>
              <a:rPr lang="en-US" sz="2800" dirty="0" smtClean="0"/>
            </a:br>
            <a:r>
              <a:rPr lang="en-US" sz="2800" dirty="0" smtClean="0"/>
              <a:t>driven </a:t>
            </a:r>
            <a:r>
              <a:rPr lang="en-US" sz="2800" dirty="0"/>
              <a:t>by sequencing</a:t>
            </a:r>
          </a:p>
        </p:txBody>
      </p:sp>
      <p:pic>
        <p:nvPicPr>
          <p:cNvPr id="5" name="Picture 4"/>
          <p:cNvPicPr>
            <a:picLocks noChangeAspect="1"/>
          </p:cNvPicPr>
          <p:nvPr/>
        </p:nvPicPr>
        <p:blipFill>
          <a:blip r:embed="rId3"/>
          <a:stretch>
            <a:fillRect/>
          </a:stretch>
        </p:blipFill>
        <p:spPr>
          <a:xfrm>
            <a:off x="611559" y="964662"/>
            <a:ext cx="7546927" cy="5488674"/>
          </a:xfrm>
          <a:prstGeom prst="rect">
            <a:avLst/>
          </a:prstGeom>
        </p:spPr>
      </p:pic>
      <p:sp>
        <p:nvSpPr>
          <p:cNvPr id="6" name="TextBox 5"/>
          <p:cNvSpPr txBox="1"/>
          <p:nvPr/>
        </p:nvSpPr>
        <p:spPr>
          <a:xfrm>
            <a:off x="4139952" y="6021288"/>
            <a:ext cx="1165704" cy="276999"/>
          </a:xfrm>
          <a:prstGeom prst="rect">
            <a:avLst/>
          </a:prstGeom>
          <a:noFill/>
        </p:spPr>
        <p:txBody>
          <a:bodyPr wrap="none" rtlCol="0">
            <a:spAutoFit/>
          </a:bodyPr>
          <a:lstStyle/>
          <a:p>
            <a:r>
              <a:rPr lang="en-US" sz="1200" dirty="0" err="1" smtClean="0"/>
              <a:t>Mertens</a:t>
            </a:r>
            <a:r>
              <a:rPr lang="en-US" sz="1200" dirty="0" smtClean="0"/>
              <a:t>, 2015</a:t>
            </a:r>
            <a:endParaRPr lang="en-US" sz="1200" dirty="0"/>
          </a:p>
        </p:txBody>
      </p:sp>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3" name="Content Placeholder 2"/>
          <p:cNvSpPr>
            <a:spLocks noGrp="1"/>
          </p:cNvSpPr>
          <p:nvPr>
            <p:ph idx="1"/>
          </p:nvPr>
        </p:nvSpPr>
        <p:spPr>
          <a:xfrm>
            <a:off x="3779912" y="1124744"/>
            <a:ext cx="4104456" cy="792088"/>
          </a:xfrm>
        </p:spPr>
        <p:txBody>
          <a:bodyPr/>
          <a:lstStyle/>
          <a:p>
            <a:pPr marL="0" indent="0">
              <a:buNone/>
            </a:pPr>
            <a:r>
              <a:rPr lang="en-US" sz="2000" dirty="0" smtClean="0"/>
              <a:t>Majority of fusions were more recently discovered by RNA-</a:t>
            </a:r>
            <a:r>
              <a:rPr lang="en-US" sz="2000" dirty="0" err="1" smtClean="0"/>
              <a:t>Seq</a:t>
            </a:r>
            <a:endParaRPr lang="en-US" sz="2000" dirty="0"/>
          </a:p>
        </p:txBody>
      </p:sp>
      <p:grpSp>
        <p:nvGrpSpPr>
          <p:cNvPr id="13" name="Group 12"/>
          <p:cNvGrpSpPr/>
          <p:nvPr/>
        </p:nvGrpSpPr>
        <p:grpSpPr>
          <a:xfrm>
            <a:off x="8388424" y="282134"/>
            <a:ext cx="530915" cy="5490615"/>
            <a:chOff x="8388424" y="282134"/>
            <a:chExt cx="530915" cy="5490615"/>
          </a:xfrm>
        </p:grpSpPr>
        <p:sp>
          <p:nvSpPr>
            <p:cNvPr id="4" name="TextBox 3"/>
            <p:cNvSpPr txBox="1"/>
            <p:nvPr/>
          </p:nvSpPr>
          <p:spPr>
            <a:xfrm rot="18227556">
              <a:off x="8295310" y="5370746"/>
              <a:ext cx="527007" cy="276999"/>
            </a:xfrm>
            <a:prstGeom prst="rect">
              <a:avLst/>
            </a:prstGeom>
            <a:noFill/>
          </p:spPr>
          <p:txBody>
            <a:bodyPr wrap="none" rtlCol="0">
              <a:spAutoFit/>
            </a:bodyPr>
            <a:lstStyle/>
            <a:p>
              <a:r>
                <a:rPr lang="en-US" sz="1200" dirty="0" smtClean="0"/>
                <a:t>2018</a:t>
              </a:r>
              <a:endParaRPr lang="en-US" sz="1200" dirty="0"/>
            </a:p>
          </p:txBody>
        </p:sp>
        <p:sp>
          <p:nvSpPr>
            <p:cNvPr id="8" name="TextBox 7"/>
            <p:cNvSpPr txBox="1"/>
            <p:nvPr/>
          </p:nvSpPr>
          <p:spPr>
            <a:xfrm>
              <a:off x="8388424" y="282134"/>
              <a:ext cx="530915" cy="338554"/>
            </a:xfrm>
            <a:prstGeom prst="rect">
              <a:avLst/>
            </a:prstGeom>
            <a:noFill/>
          </p:spPr>
          <p:txBody>
            <a:bodyPr wrap="none" rtlCol="0">
              <a:spAutoFit/>
            </a:bodyPr>
            <a:lstStyle/>
            <a:p>
              <a:r>
                <a:rPr lang="en-US" sz="1600" dirty="0" smtClean="0"/>
                <a:t>21k</a:t>
              </a:r>
              <a:endParaRPr lang="en-US" sz="1600" dirty="0"/>
            </a:p>
          </p:txBody>
        </p:sp>
        <p:pic>
          <p:nvPicPr>
            <p:cNvPr id="12" name="Picture 11" descr="Screen Shot 2018-03-13 at 8.29.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532440" y="620688"/>
              <a:ext cx="144016" cy="4692972"/>
            </a:xfrm>
            <a:prstGeom prst="rect">
              <a:avLst/>
            </a:prstGeom>
          </p:spPr>
        </p:pic>
      </p:grpSp>
    </p:spTree>
    <p:extLst>
      <p:ext uri="{BB962C8B-B14F-4D97-AF65-F5344CB8AC3E}">
        <p14:creationId xmlns:p14="http://schemas.microsoft.com/office/powerpoint/2010/main" val="1826620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Title 1"/>
          <p:cNvSpPr>
            <a:spLocks noGrp="1"/>
          </p:cNvSpPr>
          <p:nvPr>
            <p:ph type="title"/>
          </p:nvPr>
        </p:nvSpPr>
        <p:spPr>
          <a:xfrm>
            <a:off x="341312" y="-18256"/>
            <a:ext cx="8839200" cy="1143000"/>
          </a:xfrm>
        </p:spPr>
        <p:txBody>
          <a:bodyPr/>
          <a:lstStyle/>
          <a:p>
            <a:r>
              <a:rPr lang="en-US" dirty="0">
                <a:latin typeface="Calibri" charset="0"/>
                <a:ea typeface="ＭＳ Ｐゴシック" charset="0"/>
                <a:cs typeface="ＭＳ Ｐゴシック" charset="0"/>
              </a:rPr>
              <a:t>How RNA-</a:t>
            </a:r>
            <a:r>
              <a:rPr lang="en-US" dirty="0" err="1">
                <a:latin typeface="Calibri" charset="0"/>
                <a:ea typeface="ＭＳ Ｐゴシック" charset="0"/>
                <a:cs typeface="ＭＳ Ｐゴシック" charset="0"/>
              </a:rPr>
              <a:t>seq</a:t>
            </a:r>
            <a:r>
              <a:rPr lang="en-US" dirty="0">
                <a:latin typeface="Calibri" charset="0"/>
                <a:ea typeface="ＭＳ Ｐゴシック" charset="0"/>
                <a:cs typeface="ＭＳ Ｐゴシック" charset="0"/>
              </a:rPr>
              <a:t> data is generated</a:t>
            </a:r>
          </a:p>
        </p:txBody>
      </p:sp>
      <p:pic>
        <p:nvPicPr>
          <p:cNvPr id="3" name="Picture 2" descr="rnaseqmetho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124744"/>
            <a:ext cx="6616700" cy="4953000"/>
          </a:xfrm>
          <a:prstGeom prst="rect">
            <a:avLst/>
          </a:prstGeom>
        </p:spPr>
      </p:pic>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2" name="TextBox 1"/>
          <p:cNvSpPr txBox="1"/>
          <p:nvPr/>
        </p:nvSpPr>
        <p:spPr>
          <a:xfrm>
            <a:off x="4771169" y="1052736"/>
            <a:ext cx="1096975" cy="338554"/>
          </a:xfrm>
          <a:prstGeom prst="rect">
            <a:avLst/>
          </a:prstGeom>
          <a:noFill/>
        </p:spPr>
        <p:txBody>
          <a:bodyPr wrap="none" rtlCol="0">
            <a:spAutoFit/>
          </a:bodyPr>
          <a:lstStyle/>
          <a:p>
            <a:r>
              <a:rPr lang="en-US" sz="1600" dirty="0" smtClean="0"/>
              <a:t>Total RNA</a:t>
            </a:r>
            <a:endParaRPr lang="en-US" sz="1600" dirty="0"/>
          </a:p>
        </p:txBody>
      </p:sp>
      <p:sp>
        <p:nvSpPr>
          <p:cNvPr id="5" name="TextBox 4"/>
          <p:cNvSpPr txBox="1"/>
          <p:nvPr/>
        </p:nvSpPr>
        <p:spPr>
          <a:xfrm>
            <a:off x="6948264" y="2132856"/>
            <a:ext cx="1292391" cy="307777"/>
          </a:xfrm>
          <a:prstGeom prst="rect">
            <a:avLst/>
          </a:prstGeom>
          <a:noFill/>
        </p:spPr>
        <p:txBody>
          <a:bodyPr wrap="none" rtlCol="0">
            <a:spAutoFit/>
          </a:bodyPr>
          <a:lstStyle/>
          <a:p>
            <a:r>
              <a:rPr lang="en-US" sz="1400" dirty="0" err="1" smtClean="0"/>
              <a:t>polyA</a:t>
            </a:r>
            <a:r>
              <a:rPr lang="en-US" sz="1400" dirty="0" smtClean="0"/>
              <a:t>-capture</a:t>
            </a:r>
            <a:endParaRPr lang="en-US" sz="1400" dirty="0"/>
          </a:p>
        </p:txBody>
      </p:sp>
      <p:sp>
        <p:nvSpPr>
          <p:cNvPr id="6" name="TextBox 5"/>
          <p:cNvSpPr txBox="1"/>
          <p:nvPr/>
        </p:nvSpPr>
        <p:spPr>
          <a:xfrm>
            <a:off x="7092280" y="3770456"/>
            <a:ext cx="1368152" cy="738664"/>
          </a:xfrm>
          <a:prstGeom prst="rect">
            <a:avLst/>
          </a:prstGeom>
          <a:noFill/>
        </p:spPr>
        <p:txBody>
          <a:bodyPr wrap="square" rtlCol="0">
            <a:spAutoFit/>
          </a:bodyPr>
          <a:lstStyle/>
          <a:p>
            <a:pPr algn="ctr"/>
            <a:r>
              <a:rPr lang="en-US" sz="1400" dirty="0" smtClean="0"/>
              <a:t>Enzymatic or mechanical fragmentation</a:t>
            </a:r>
            <a:endParaRPr lang="en-US" sz="1400" dirty="0"/>
          </a:p>
        </p:txBody>
      </p:sp>
    </p:spTree>
    <p:extLst>
      <p:ext uri="{BB962C8B-B14F-4D97-AF65-F5344CB8AC3E}">
        <p14:creationId xmlns:p14="http://schemas.microsoft.com/office/powerpoint/2010/main" val="42649991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Chimeric Fusion Genes Produce Chimeric RNA-</a:t>
            </a:r>
            <a:r>
              <a:rPr lang="en-US" dirty="0" err="1" smtClean="0"/>
              <a:t>Seq</a:t>
            </a:r>
            <a:r>
              <a:rPr lang="en-US" dirty="0" smtClean="0"/>
              <a:t> Reads</a:t>
            </a:r>
            <a:endParaRPr lang="en-US" dirty="0"/>
          </a:p>
        </p:txBody>
      </p:sp>
      <p:pic>
        <p:nvPicPr>
          <p:cNvPr id="7" name="Picture 6" descr="rnaseqread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2132856"/>
            <a:ext cx="6731000" cy="3225800"/>
          </a:xfrm>
          <a:prstGeom prst="rect">
            <a:avLst/>
          </a:prstGeom>
        </p:spPr>
      </p:pic>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3" name="TextBox 2"/>
          <p:cNvSpPr txBox="1"/>
          <p:nvPr/>
        </p:nvSpPr>
        <p:spPr>
          <a:xfrm>
            <a:off x="392053" y="2361074"/>
            <a:ext cx="1227619" cy="707886"/>
          </a:xfrm>
          <a:prstGeom prst="rect">
            <a:avLst/>
          </a:prstGeom>
          <a:noFill/>
        </p:spPr>
        <p:txBody>
          <a:bodyPr wrap="square" rtlCol="0">
            <a:spAutoFit/>
          </a:bodyPr>
          <a:lstStyle/>
          <a:p>
            <a:r>
              <a:rPr lang="en-US" sz="2000" dirty="0" smtClean="0"/>
              <a:t>Fusion Gene</a:t>
            </a:r>
            <a:endParaRPr lang="en-US" sz="2000" dirty="0"/>
          </a:p>
        </p:txBody>
      </p:sp>
      <p:sp>
        <p:nvSpPr>
          <p:cNvPr id="6" name="TextBox 5"/>
          <p:cNvSpPr txBox="1"/>
          <p:nvPr/>
        </p:nvSpPr>
        <p:spPr>
          <a:xfrm>
            <a:off x="1979713" y="3284984"/>
            <a:ext cx="1368151" cy="707886"/>
          </a:xfrm>
          <a:prstGeom prst="rect">
            <a:avLst/>
          </a:prstGeom>
          <a:noFill/>
        </p:spPr>
        <p:txBody>
          <a:bodyPr wrap="square" rtlCol="0">
            <a:spAutoFit/>
          </a:bodyPr>
          <a:lstStyle/>
          <a:p>
            <a:r>
              <a:rPr lang="en-US" sz="2000" dirty="0" smtClean="0"/>
              <a:t>Fusion Transcript</a:t>
            </a:r>
            <a:endParaRPr lang="en-US" sz="2000" dirty="0"/>
          </a:p>
        </p:txBody>
      </p:sp>
    </p:spTree>
    <p:extLst>
      <p:ext uri="{BB962C8B-B14F-4D97-AF65-F5344CB8AC3E}">
        <p14:creationId xmlns:p14="http://schemas.microsoft.com/office/powerpoint/2010/main" val="289716816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Chimeric Fusion Genes Produce Chimeric RNA-</a:t>
            </a:r>
            <a:r>
              <a:rPr lang="en-US" dirty="0" err="1" smtClean="0"/>
              <a:t>Seq</a:t>
            </a:r>
            <a:r>
              <a:rPr lang="en-US" dirty="0" smtClean="0"/>
              <a:t> Reads</a:t>
            </a:r>
            <a:endParaRPr lang="en-US" dirty="0"/>
          </a:p>
        </p:txBody>
      </p:sp>
      <p:pic>
        <p:nvPicPr>
          <p:cNvPr id="7" name="Picture 6" descr="rnaseqread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2132856"/>
            <a:ext cx="6731000" cy="3225800"/>
          </a:xfrm>
          <a:prstGeom prst="rect">
            <a:avLst/>
          </a:prstGeom>
        </p:spPr>
      </p:pic>
      <p:sp>
        <p:nvSpPr>
          <p:cNvPr id="3" name="TextBox 2"/>
          <p:cNvSpPr txBox="1"/>
          <p:nvPr/>
        </p:nvSpPr>
        <p:spPr>
          <a:xfrm>
            <a:off x="392053" y="2361074"/>
            <a:ext cx="1227619" cy="707886"/>
          </a:xfrm>
          <a:prstGeom prst="rect">
            <a:avLst/>
          </a:prstGeom>
          <a:noFill/>
        </p:spPr>
        <p:txBody>
          <a:bodyPr wrap="square" rtlCol="0">
            <a:spAutoFit/>
          </a:bodyPr>
          <a:lstStyle/>
          <a:p>
            <a:r>
              <a:rPr lang="en-US" sz="2000" dirty="0" smtClean="0"/>
              <a:t>Fusion Gene</a:t>
            </a:r>
            <a:endParaRPr lang="en-US" sz="2000" dirty="0"/>
          </a:p>
        </p:txBody>
      </p:sp>
      <p:sp>
        <p:nvSpPr>
          <p:cNvPr id="6" name="TextBox 5"/>
          <p:cNvSpPr txBox="1"/>
          <p:nvPr/>
        </p:nvSpPr>
        <p:spPr>
          <a:xfrm>
            <a:off x="1979713" y="3284984"/>
            <a:ext cx="1368151" cy="707886"/>
          </a:xfrm>
          <a:prstGeom prst="rect">
            <a:avLst/>
          </a:prstGeom>
          <a:noFill/>
        </p:spPr>
        <p:txBody>
          <a:bodyPr wrap="square" rtlCol="0">
            <a:spAutoFit/>
          </a:bodyPr>
          <a:lstStyle/>
          <a:p>
            <a:r>
              <a:rPr lang="en-US" sz="2000" dirty="0" smtClean="0"/>
              <a:t>Fusion Transcript</a:t>
            </a:r>
            <a:endParaRPr lang="en-US" sz="2000" dirty="0"/>
          </a:p>
        </p:txBody>
      </p:sp>
      <p:grpSp>
        <p:nvGrpSpPr>
          <p:cNvPr id="11" name="Group 10"/>
          <p:cNvGrpSpPr/>
          <p:nvPr/>
        </p:nvGrpSpPr>
        <p:grpSpPr>
          <a:xfrm>
            <a:off x="6274123" y="3656057"/>
            <a:ext cx="2690365" cy="845734"/>
            <a:chOff x="6274123" y="3656057"/>
            <a:chExt cx="2690365" cy="845734"/>
          </a:xfrm>
        </p:grpSpPr>
        <p:sp>
          <p:nvSpPr>
            <p:cNvPr id="5" name="Freeform 4"/>
            <p:cNvSpPr/>
            <p:nvPr/>
          </p:nvSpPr>
          <p:spPr>
            <a:xfrm>
              <a:off x="6274123" y="3671851"/>
              <a:ext cx="1715923" cy="829940"/>
            </a:xfrm>
            <a:custGeom>
              <a:avLst/>
              <a:gdLst>
                <a:gd name="connsiteX0" fmla="*/ 1320206 w 1715923"/>
                <a:gd name="connsiteY0" fmla="*/ 829940 h 829940"/>
                <a:gd name="connsiteX1" fmla="*/ 1634541 w 1715923"/>
                <a:gd name="connsiteY1" fmla="*/ 389820 h 829940"/>
                <a:gd name="connsiteX2" fmla="*/ 0 w 1715923"/>
                <a:gd name="connsiteY2" fmla="*/ 0 h 829940"/>
              </a:gdLst>
              <a:ahLst/>
              <a:cxnLst>
                <a:cxn ang="0">
                  <a:pos x="connsiteX0" y="connsiteY0"/>
                </a:cxn>
                <a:cxn ang="0">
                  <a:pos x="connsiteX1" y="connsiteY1"/>
                </a:cxn>
                <a:cxn ang="0">
                  <a:pos x="connsiteX2" y="connsiteY2"/>
                </a:cxn>
              </a:cxnLst>
              <a:rect l="l" t="t" r="r" b="b"/>
              <a:pathLst>
                <a:path w="1715923" h="829940">
                  <a:moveTo>
                    <a:pt x="1320206" y="829940"/>
                  </a:moveTo>
                  <a:cubicBezTo>
                    <a:pt x="1587390" y="679041"/>
                    <a:pt x="1854575" y="528143"/>
                    <a:pt x="1634541" y="389820"/>
                  </a:cubicBezTo>
                  <a:cubicBezTo>
                    <a:pt x="1414507" y="251497"/>
                    <a:pt x="0" y="0"/>
                    <a:pt x="0" y="0"/>
                  </a:cubicBezTo>
                </a:path>
              </a:pathLst>
            </a:custGeom>
            <a:ln w="38100" cmpd="sng">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342905" y="3656057"/>
              <a:ext cx="1621583" cy="276999"/>
            </a:xfrm>
            <a:prstGeom prst="rect">
              <a:avLst/>
            </a:prstGeom>
            <a:noFill/>
          </p:spPr>
          <p:txBody>
            <a:bodyPr wrap="none" rtlCol="0">
              <a:spAutoFit/>
            </a:bodyPr>
            <a:lstStyle/>
            <a:p>
              <a:r>
                <a:rPr lang="en-US" sz="1200" dirty="0" smtClean="0"/>
                <a:t>Infer fusion transcript</a:t>
              </a:r>
              <a:endParaRPr lang="en-US" sz="1200" dirty="0"/>
            </a:p>
          </p:txBody>
        </p:sp>
      </p:grpSp>
      <p:grpSp>
        <p:nvGrpSpPr>
          <p:cNvPr id="12" name="Group 11"/>
          <p:cNvGrpSpPr/>
          <p:nvPr/>
        </p:nvGrpSpPr>
        <p:grpSpPr>
          <a:xfrm>
            <a:off x="4966490" y="2942511"/>
            <a:ext cx="2629846" cy="502993"/>
            <a:chOff x="4966490" y="2942511"/>
            <a:chExt cx="2629846" cy="502993"/>
          </a:xfrm>
        </p:grpSpPr>
        <p:sp>
          <p:nvSpPr>
            <p:cNvPr id="8" name="Freeform 7"/>
            <p:cNvSpPr/>
            <p:nvPr/>
          </p:nvSpPr>
          <p:spPr>
            <a:xfrm>
              <a:off x="4966490" y="2942511"/>
              <a:ext cx="1227009" cy="502993"/>
            </a:xfrm>
            <a:custGeom>
              <a:avLst/>
              <a:gdLst>
                <a:gd name="connsiteX0" fmla="*/ 867564 w 1227009"/>
                <a:gd name="connsiteY0" fmla="*/ 502993 h 502993"/>
                <a:gd name="connsiteX1" fmla="*/ 1181899 w 1227009"/>
                <a:gd name="connsiteY1" fmla="*/ 352095 h 502993"/>
                <a:gd name="connsiteX2" fmla="*/ 0 w 1227009"/>
                <a:gd name="connsiteY2" fmla="*/ 0 h 502993"/>
              </a:gdLst>
              <a:ahLst/>
              <a:cxnLst>
                <a:cxn ang="0">
                  <a:pos x="connsiteX0" y="connsiteY0"/>
                </a:cxn>
                <a:cxn ang="0">
                  <a:pos x="connsiteX1" y="connsiteY1"/>
                </a:cxn>
                <a:cxn ang="0">
                  <a:pos x="connsiteX2" y="connsiteY2"/>
                </a:cxn>
              </a:cxnLst>
              <a:rect l="l" t="t" r="r" b="b"/>
              <a:pathLst>
                <a:path w="1227009" h="502993">
                  <a:moveTo>
                    <a:pt x="867564" y="502993"/>
                  </a:moveTo>
                  <a:cubicBezTo>
                    <a:pt x="1097028" y="469460"/>
                    <a:pt x="1326493" y="435927"/>
                    <a:pt x="1181899" y="352095"/>
                  </a:cubicBezTo>
                  <a:cubicBezTo>
                    <a:pt x="1037305" y="268263"/>
                    <a:pt x="0" y="0"/>
                    <a:pt x="0" y="0"/>
                  </a:cubicBezTo>
                </a:path>
              </a:pathLst>
            </a:custGeom>
            <a:ln w="38100" cmpd="sng">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265247" y="3140968"/>
              <a:ext cx="1331089" cy="276999"/>
            </a:xfrm>
            <a:prstGeom prst="rect">
              <a:avLst/>
            </a:prstGeom>
            <a:noFill/>
          </p:spPr>
          <p:txBody>
            <a:bodyPr wrap="none" rtlCol="0">
              <a:spAutoFit/>
            </a:bodyPr>
            <a:lstStyle/>
            <a:p>
              <a:r>
                <a:rPr lang="en-US" sz="1200" dirty="0" smtClean="0"/>
                <a:t>Infer fusion gene</a:t>
              </a:r>
              <a:endParaRPr lang="en-US" sz="1200" dirty="0"/>
            </a:p>
          </p:txBody>
        </p:sp>
      </p:grpSp>
    </p:spTree>
    <p:extLst>
      <p:ext uri="{BB962C8B-B14F-4D97-AF65-F5344CB8AC3E}">
        <p14:creationId xmlns:p14="http://schemas.microsoft.com/office/powerpoint/2010/main" val="2316515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677148" y="242064"/>
            <a:ext cx="7991641" cy="738664"/>
          </a:xfrm>
          <a:prstGeom prst="rect">
            <a:avLst/>
          </a:prstGeom>
          <a:noFill/>
        </p:spPr>
        <p:txBody>
          <a:bodyPr wrap="none" rtlCol="0">
            <a:spAutoFit/>
          </a:bodyPr>
          <a:lstStyle/>
          <a:p>
            <a:pPr algn="ctr"/>
            <a:r>
              <a:rPr lang="en-US" sz="2400" b="1" dirty="0" smtClean="0"/>
              <a:t>Detecting Fusion Transcripts from Paired-end RNA-</a:t>
            </a:r>
            <a:r>
              <a:rPr lang="en-US" sz="2400" b="1" dirty="0" err="1" smtClean="0"/>
              <a:t>Seq</a:t>
            </a:r>
            <a:r>
              <a:rPr lang="en-US" sz="2400" b="1" dirty="0" smtClean="0"/>
              <a:t> Reads</a:t>
            </a:r>
          </a:p>
          <a:p>
            <a:pPr algn="ctr"/>
            <a:r>
              <a:rPr lang="en-US" b="1" dirty="0" smtClean="0"/>
              <a:t>(Discordant Spanning reads and Fusion Junction Reads)</a:t>
            </a:r>
            <a:endParaRPr lang="en-US" b="1" dirty="0"/>
          </a:p>
        </p:txBody>
      </p:sp>
      <p:cxnSp>
        <p:nvCxnSpPr>
          <p:cNvPr id="5" name="Straight Connector 4"/>
          <p:cNvCxnSpPr>
            <a:stCxn id="63" idx="3"/>
            <a:endCxn id="66"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45894" y="1322239"/>
            <a:ext cx="2466330" cy="999572"/>
            <a:chOff x="2299470" y="429896"/>
            <a:chExt cx="5095315" cy="965341"/>
          </a:xfrm>
        </p:grpSpPr>
        <p:sp>
          <p:nvSpPr>
            <p:cNvPr id="7" name="Rectangle 6"/>
            <p:cNvSpPr/>
            <p:nvPr/>
          </p:nvSpPr>
          <p:spPr>
            <a:xfrm>
              <a:off x="7161928" y="76314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42088"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635468" y="12076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54783" y="7885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660158" y="4636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73080" y="5945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9470" y="6062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81982" y="53996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296277"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138362" y="1191500"/>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127383" y="103167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785271" y="99012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412852" y="67790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962788" y="7469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708004" y="73322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768008" y="4298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333733" y="89670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019297" y="55305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501070" y="6160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892297" y="97979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30238" y="48611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681235"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3650745" y="81631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600070" y="46677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902868" y="7268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134557" y="51298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532781" y="93825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443432" y="107321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096705" y="112455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890884" y="116714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4320611" y="71944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646763" y="122906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5603515" y="83008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6606643"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649209" y="49138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337198" y="9208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591596" y="75464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3643726" y="127695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4503124" y="114597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007312" y="6160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125393" y="131214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952276" y="92239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4144066" y="9271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760155" y="6223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305415" y="5051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390085" y="6575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5297478" y="12290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054784"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158298"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317557" y="4699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973270" y="97979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684448" y="123117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274727" y="83772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6734605"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ectangle 60"/>
          <p:cNvSpPr/>
          <p:nvPr/>
        </p:nvSpPr>
        <p:spPr>
          <a:xfrm>
            <a:off x="1977321" y="5951175"/>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2" name="Rectangle 61"/>
          <p:cNvSpPr/>
          <p:nvPr/>
        </p:nvSpPr>
        <p:spPr>
          <a:xfrm>
            <a:off x="1977321" y="4433305"/>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3" name="Rectangle 62"/>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4" name="Rectangle 63"/>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5" name="Rectangle 64"/>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6" name="Rectangle 65"/>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67" name="Straight Connector 66"/>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TextBox 73"/>
          <p:cNvSpPr txBox="1"/>
          <p:nvPr/>
        </p:nvSpPr>
        <p:spPr>
          <a:xfrm>
            <a:off x="845417" y="4305023"/>
            <a:ext cx="864339" cy="400110"/>
          </a:xfrm>
          <a:prstGeom prst="rect">
            <a:avLst/>
          </a:prstGeom>
          <a:noFill/>
        </p:spPr>
        <p:txBody>
          <a:bodyPr wrap="none" rtlCol="0">
            <a:spAutoFit/>
          </a:bodyPr>
          <a:lstStyle/>
          <a:p>
            <a:r>
              <a:rPr lang="en-US" sz="2000" dirty="0" err="1" smtClean="0"/>
              <a:t>Chr</a:t>
            </a:r>
            <a:r>
              <a:rPr lang="en-US" sz="2000" dirty="0" smtClean="0"/>
              <a:t>-A</a:t>
            </a:r>
            <a:endParaRPr lang="en-US" sz="2000" dirty="0"/>
          </a:p>
        </p:txBody>
      </p:sp>
      <p:sp>
        <p:nvSpPr>
          <p:cNvPr id="75" name="TextBox 74"/>
          <p:cNvSpPr txBox="1"/>
          <p:nvPr/>
        </p:nvSpPr>
        <p:spPr>
          <a:xfrm>
            <a:off x="897931" y="5766509"/>
            <a:ext cx="854421" cy="400110"/>
          </a:xfrm>
          <a:prstGeom prst="rect">
            <a:avLst/>
          </a:prstGeom>
          <a:noFill/>
        </p:spPr>
        <p:txBody>
          <a:bodyPr wrap="none" rtlCol="0">
            <a:spAutoFit/>
          </a:bodyPr>
          <a:lstStyle/>
          <a:p>
            <a:r>
              <a:rPr lang="en-US" sz="2000" dirty="0" err="1" smtClean="0"/>
              <a:t>Chr</a:t>
            </a:r>
            <a:r>
              <a:rPr lang="en-US" sz="2000" dirty="0" smtClean="0"/>
              <a:t>-B</a:t>
            </a:r>
            <a:endParaRPr lang="en-US" sz="2000" dirty="0"/>
          </a:p>
        </p:txBody>
      </p:sp>
      <p:grpSp>
        <p:nvGrpSpPr>
          <p:cNvPr id="76" name="Group 75"/>
          <p:cNvGrpSpPr/>
          <p:nvPr/>
        </p:nvGrpSpPr>
        <p:grpSpPr>
          <a:xfrm>
            <a:off x="1542014" y="2571505"/>
            <a:ext cx="6494134" cy="707886"/>
            <a:chOff x="1542014" y="2571505"/>
            <a:chExt cx="6494134" cy="707886"/>
          </a:xfrm>
        </p:grpSpPr>
        <p:sp>
          <p:nvSpPr>
            <p:cNvPr id="77" name="Right Arrow 76"/>
            <p:cNvSpPr/>
            <p:nvPr/>
          </p:nvSpPr>
          <p:spPr>
            <a:xfrm rot="2161294">
              <a:off x="1542014" y="2653866"/>
              <a:ext cx="1165572" cy="341785"/>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2891390" y="2571505"/>
              <a:ext cx="5144758" cy="707886"/>
            </a:xfrm>
            <a:prstGeom prst="rect">
              <a:avLst/>
            </a:prstGeom>
            <a:noFill/>
          </p:spPr>
          <p:txBody>
            <a:bodyPr wrap="none" rtlCol="0">
              <a:spAutoFit/>
            </a:bodyPr>
            <a:lstStyle/>
            <a:p>
              <a:r>
                <a:rPr lang="en-US" sz="2000" dirty="0" smtClean="0"/>
                <a:t>Align reads to the genome,</a:t>
              </a:r>
            </a:p>
            <a:p>
              <a:r>
                <a:rPr lang="en-US" sz="2000" dirty="0" smtClean="0"/>
                <a:t>Identify discordant pairs and junction reads.</a:t>
              </a:r>
              <a:endParaRPr lang="en-US" sz="2000" dirty="0"/>
            </a:p>
          </p:txBody>
        </p:sp>
      </p:grpSp>
      <p:sp>
        <p:nvSpPr>
          <p:cNvPr id="79" name="Rectangle 78"/>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80" name="Group 79"/>
          <p:cNvGrpSpPr/>
          <p:nvPr/>
        </p:nvGrpSpPr>
        <p:grpSpPr>
          <a:xfrm>
            <a:off x="2981078" y="3542982"/>
            <a:ext cx="4417713" cy="1963473"/>
            <a:chOff x="2981078" y="3542982"/>
            <a:chExt cx="4417713" cy="1963473"/>
          </a:xfrm>
        </p:grpSpPr>
        <p:grpSp>
          <p:nvGrpSpPr>
            <p:cNvPr id="81" name="Group 80"/>
            <p:cNvGrpSpPr/>
            <p:nvPr/>
          </p:nvGrpSpPr>
          <p:grpSpPr>
            <a:xfrm>
              <a:off x="2981078" y="3542982"/>
              <a:ext cx="3897393" cy="1963473"/>
              <a:chOff x="2981078" y="3542982"/>
              <a:chExt cx="3897393" cy="1963473"/>
            </a:xfrm>
          </p:grpSpPr>
          <p:sp>
            <p:nvSpPr>
              <p:cNvPr id="83" name="TextBox 82"/>
              <p:cNvSpPr txBox="1"/>
              <p:nvPr/>
            </p:nvSpPr>
            <p:spPr>
              <a:xfrm>
                <a:off x="3685259" y="3542982"/>
                <a:ext cx="184666" cy="400110"/>
              </a:xfrm>
              <a:prstGeom prst="rect">
                <a:avLst/>
              </a:prstGeom>
              <a:noFill/>
            </p:spPr>
            <p:txBody>
              <a:bodyPr wrap="none" rtlCol="0">
                <a:spAutoFit/>
              </a:bodyPr>
              <a:lstStyle/>
              <a:p>
                <a:endParaRPr lang="en-US" sz="2000" dirty="0"/>
              </a:p>
            </p:txBody>
          </p:sp>
          <p:cxnSp>
            <p:nvCxnSpPr>
              <p:cNvPr id="84" name="Straight Connector 83"/>
              <p:cNvCxnSpPr/>
              <p:nvPr/>
            </p:nvCxnSpPr>
            <p:spPr>
              <a:xfrm>
                <a:off x="3288699" y="3794538"/>
                <a:ext cx="396560" cy="0"/>
              </a:xfrm>
              <a:prstGeom prst="line">
                <a:avLst/>
              </a:prstGeom>
              <a:ln w="57150"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6176393" y="5322371"/>
                <a:ext cx="396560" cy="0"/>
              </a:xfrm>
              <a:prstGeom prst="line">
                <a:avLst/>
              </a:prstGeom>
              <a:ln w="57150"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6479904" y="5106345"/>
                <a:ext cx="398567" cy="400110"/>
              </a:xfrm>
              <a:prstGeom prst="rect">
                <a:avLst/>
              </a:prstGeom>
              <a:noFill/>
            </p:spPr>
            <p:txBody>
              <a:bodyPr wrap="none" rtlCol="0">
                <a:spAutoFit/>
              </a:bodyPr>
              <a:lstStyle/>
              <a:p>
                <a:r>
                  <a:rPr lang="en-US" sz="2000" dirty="0" smtClean="0"/>
                  <a:t>/2</a:t>
                </a:r>
                <a:endParaRPr lang="en-US" sz="2000" dirty="0"/>
              </a:p>
            </p:txBody>
          </p:sp>
          <p:sp>
            <p:nvSpPr>
              <p:cNvPr id="87" name="TextBox 86"/>
              <p:cNvSpPr txBox="1"/>
              <p:nvPr/>
            </p:nvSpPr>
            <p:spPr>
              <a:xfrm>
                <a:off x="2981078" y="3596239"/>
                <a:ext cx="398567" cy="400110"/>
              </a:xfrm>
              <a:prstGeom prst="rect">
                <a:avLst/>
              </a:prstGeom>
              <a:noFill/>
            </p:spPr>
            <p:txBody>
              <a:bodyPr wrap="none" rtlCol="0">
                <a:spAutoFit/>
              </a:bodyPr>
              <a:lstStyle/>
              <a:p>
                <a:r>
                  <a:rPr lang="en-US" sz="2000" dirty="0" smtClean="0"/>
                  <a:t>/1</a:t>
                </a:r>
                <a:endParaRPr lang="en-US" sz="2000" dirty="0"/>
              </a:p>
            </p:txBody>
          </p:sp>
        </p:grpSp>
        <p:sp>
          <p:nvSpPr>
            <p:cNvPr id="82" name="TextBox 81"/>
            <p:cNvSpPr txBox="1"/>
            <p:nvPr/>
          </p:nvSpPr>
          <p:spPr>
            <a:xfrm>
              <a:off x="5490020" y="4819397"/>
              <a:ext cx="1908771" cy="400110"/>
            </a:xfrm>
            <a:prstGeom prst="rect">
              <a:avLst/>
            </a:prstGeom>
            <a:noFill/>
          </p:spPr>
          <p:txBody>
            <a:bodyPr wrap="none" rtlCol="0">
              <a:spAutoFit/>
            </a:bodyPr>
            <a:lstStyle/>
            <a:p>
              <a:r>
                <a:rPr lang="en-US" sz="2000" b="1" dirty="0" smtClean="0">
                  <a:solidFill>
                    <a:srgbClr val="7849FF"/>
                  </a:solidFill>
                </a:rPr>
                <a:t>Spanning frag</a:t>
              </a:r>
              <a:endParaRPr lang="en-US" sz="2000" b="1" dirty="0">
                <a:solidFill>
                  <a:srgbClr val="7849FF"/>
                </a:solidFill>
              </a:endParaRPr>
            </a:p>
          </p:txBody>
        </p:sp>
      </p:grpSp>
      <p:grpSp>
        <p:nvGrpSpPr>
          <p:cNvPr id="88" name="Group 87"/>
          <p:cNvGrpSpPr/>
          <p:nvPr/>
        </p:nvGrpSpPr>
        <p:grpSpPr>
          <a:xfrm>
            <a:off x="3854434" y="3472246"/>
            <a:ext cx="3809019" cy="2018529"/>
            <a:chOff x="3854434" y="3472246"/>
            <a:chExt cx="3809019" cy="2018529"/>
          </a:xfrm>
        </p:grpSpPr>
        <p:grpSp>
          <p:nvGrpSpPr>
            <p:cNvPr id="89" name="Group 88"/>
            <p:cNvGrpSpPr/>
            <p:nvPr/>
          </p:nvGrpSpPr>
          <p:grpSpPr>
            <a:xfrm>
              <a:off x="3854434" y="3650633"/>
              <a:ext cx="3809019" cy="1840142"/>
              <a:chOff x="3854434" y="3650633"/>
              <a:chExt cx="3809019" cy="1840142"/>
            </a:xfrm>
          </p:grpSpPr>
          <p:cxnSp>
            <p:nvCxnSpPr>
              <p:cNvPr id="91" name="Straight Connector 90"/>
              <p:cNvCxnSpPr/>
              <p:nvPr/>
            </p:nvCxnSpPr>
            <p:spPr>
              <a:xfrm flipH="1">
                <a:off x="6915360" y="5322371"/>
                <a:ext cx="396560" cy="0"/>
              </a:xfrm>
              <a:prstGeom prst="line">
                <a:avLst/>
              </a:prstGeom>
              <a:ln w="57150" cmpd="sng">
                <a:solidFill>
                  <a:srgbClr val="FAC09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3854434" y="3650633"/>
                <a:ext cx="398567" cy="400110"/>
              </a:xfrm>
              <a:prstGeom prst="rect">
                <a:avLst/>
              </a:prstGeom>
              <a:noFill/>
            </p:spPr>
            <p:txBody>
              <a:bodyPr wrap="none" rtlCol="0">
                <a:spAutoFit/>
              </a:bodyPr>
              <a:lstStyle/>
              <a:p>
                <a:r>
                  <a:rPr lang="en-US" sz="2000" dirty="0" smtClean="0"/>
                  <a:t>/1</a:t>
                </a:r>
                <a:endParaRPr lang="en-US" sz="2000" dirty="0"/>
              </a:p>
            </p:txBody>
          </p:sp>
          <p:sp>
            <p:nvSpPr>
              <p:cNvPr id="93" name="TextBox 92"/>
              <p:cNvSpPr txBox="1"/>
              <p:nvPr/>
            </p:nvSpPr>
            <p:spPr>
              <a:xfrm>
                <a:off x="7264886" y="5090665"/>
                <a:ext cx="398567" cy="400110"/>
              </a:xfrm>
              <a:prstGeom prst="rect">
                <a:avLst/>
              </a:prstGeom>
              <a:noFill/>
            </p:spPr>
            <p:txBody>
              <a:bodyPr wrap="none" rtlCol="0">
                <a:spAutoFit/>
              </a:bodyPr>
              <a:lstStyle/>
              <a:p>
                <a:r>
                  <a:rPr lang="en-US" sz="2000" dirty="0" smtClean="0"/>
                  <a:t>/2</a:t>
                </a:r>
                <a:endParaRPr lang="en-US" sz="2000" dirty="0"/>
              </a:p>
            </p:txBody>
          </p:sp>
          <p:sp>
            <p:nvSpPr>
              <p:cNvPr id="94" name="Freeform 93"/>
              <p:cNvSpPr/>
              <p:nvPr/>
            </p:nvSpPr>
            <p:spPr>
              <a:xfrm>
                <a:off x="4185937" y="3841578"/>
                <a:ext cx="1395313" cy="1567990"/>
              </a:xfrm>
              <a:custGeom>
                <a:avLst/>
                <a:gdLst>
                  <a:gd name="connsiteX0" fmla="*/ 0 w 1395313"/>
                  <a:gd name="connsiteY0" fmla="*/ 15680 h 1567990"/>
                  <a:gd name="connsiteX1" fmla="*/ 219488 w 1395313"/>
                  <a:gd name="connsiteY1" fmla="*/ 0 h 1567990"/>
                  <a:gd name="connsiteX2" fmla="*/ 1222859 w 1395313"/>
                  <a:gd name="connsiteY2" fmla="*/ 1567990 h 1567990"/>
                  <a:gd name="connsiteX3" fmla="*/ 1395313 w 1395313"/>
                  <a:gd name="connsiteY3" fmla="*/ 1552311 h 1567990"/>
                </a:gdLst>
                <a:ahLst/>
                <a:cxnLst>
                  <a:cxn ang="0">
                    <a:pos x="connsiteX0" y="connsiteY0"/>
                  </a:cxn>
                  <a:cxn ang="0">
                    <a:pos x="connsiteX1" y="connsiteY1"/>
                  </a:cxn>
                  <a:cxn ang="0">
                    <a:pos x="connsiteX2" y="connsiteY2"/>
                  </a:cxn>
                  <a:cxn ang="0">
                    <a:pos x="connsiteX3" y="connsiteY3"/>
                  </a:cxn>
                </a:cxnLst>
                <a:rect l="l" t="t" r="r" b="b"/>
                <a:pathLst>
                  <a:path w="1395313" h="1567990">
                    <a:moveTo>
                      <a:pt x="0" y="15680"/>
                    </a:moveTo>
                    <a:lnTo>
                      <a:pt x="219488" y="0"/>
                    </a:lnTo>
                    <a:lnTo>
                      <a:pt x="1222859" y="1567990"/>
                    </a:lnTo>
                    <a:lnTo>
                      <a:pt x="1395313" y="1552311"/>
                    </a:lnTo>
                  </a:path>
                </a:pathLst>
              </a:custGeom>
              <a:ln w="57150" cmpd="sng">
                <a:solidFill>
                  <a:schemeClr val="accent6">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grpSp>
        <p:sp>
          <p:nvSpPr>
            <p:cNvPr id="90" name="TextBox 89"/>
            <p:cNvSpPr txBox="1"/>
            <p:nvPr/>
          </p:nvSpPr>
          <p:spPr>
            <a:xfrm>
              <a:off x="4260056" y="3472246"/>
              <a:ext cx="1866316" cy="400110"/>
            </a:xfrm>
            <a:prstGeom prst="rect">
              <a:avLst/>
            </a:prstGeom>
            <a:noFill/>
          </p:spPr>
          <p:txBody>
            <a:bodyPr wrap="none" rtlCol="0">
              <a:spAutoFit/>
            </a:bodyPr>
            <a:lstStyle/>
            <a:p>
              <a:r>
                <a:rPr lang="en-US" sz="2000" b="1" dirty="0" smtClean="0">
                  <a:solidFill>
                    <a:schemeClr val="accent6">
                      <a:lumMod val="60000"/>
                      <a:lumOff val="40000"/>
                    </a:schemeClr>
                  </a:solidFill>
                </a:rPr>
                <a:t>Junction read</a:t>
              </a:r>
              <a:endParaRPr lang="en-US" sz="2000" b="1" dirty="0">
                <a:solidFill>
                  <a:schemeClr val="accent6">
                    <a:lumMod val="60000"/>
                    <a:lumOff val="40000"/>
                  </a:schemeClr>
                </a:solidFill>
              </a:endParaRPr>
            </a:p>
          </p:txBody>
        </p:sp>
      </p:grpSp>
    </p:spTree>
    <p:extLst>
      <p:ext uri="{BB962C8B-B14F-4D97-AF65-F5344CB8AC3E}">
        <p14:creationId xmlns:p14="http://schemas.microsoft.com/office/powerpoint/2010/main" val="1189393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dissolve">
                                      <p:cBhvr>
                                        <p:cTn id="11" dur="500"/>
                                        <p:tgtEl>
                                          <p:spTgt spid="8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dissolve">
                                      <p:cBhvr>
                                        <p:cTn id="1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US" altLang="ko-KR" dirty="0" smtClean="0">
                <a:latin typeface="Calibri" charset="0"/>
                <a:ea typeface="ＭＳ Ｐゴシック" charset="0"/>
                <a:cs typeface="ＭＳ Ｐゴシック" charset="0"/>
              </a:rPr>
              <a:t>Definition of a Gene Fusion</a:t>
            </a:r>
            <a:endParaRPr lang="en-US" altLang="ko-KR" dirty="0">
              <a:latin typeface="Calibri" charset="0"/>
              <a:ea typeface="ＭＳ Ｐゴシック" charset="0"/>
              <a:cs typeface="ＭＳ Ｐゴシック" charset="0"/>
            </a:endParaRPr>
          </a:p>
        </p:txBody>
      </p:sp>
      <p:sp>
        <p:nvSpPr>
          <p:cNvPr id="13314" name="Content Placeholder 6"/>
          <p:cNvSpPr>
            <a:spLocks noGrp="1"/>
          </p:cNvSpPr>
          <p:nvPr>
            <p:ph idx="1"/>
          </p:nvPr>
        </p:nvSpPr>
        <p:spPr>
          <a:xfrm>
            <a:off x="152400" y="1600200"/>
            <a:ext cx="8839200" cy="4648200"/>
          </a:xfrm>
        </p:spPr>
        <p:txBody>
          <a:bodyPr/>
          <a:lstStyle/>
          <a:p>
            <a:r>
              <a:rPr lang="en-US" dirty="0" smtClean="0">
                <a:latin typeface="Calibri" charset="0"/>
                <a:ea typeface="ＭＳ Ｐゴシック" charset="0"/>
              </a:rPr>
              <a:t>Novel gene formed by </a:t>
            </a:r>
            <a:br>
              <a:rPr lang="en-US" dirty="0" smtClean="0">
                <a:latin typeface="Calibri" charset="0"/>
                <a:ea typeface="ＭＳ Ｐゴシック" charset="0"/>
              </a:rPr>
            </a:br>
            <a:r>
              <a:rPr lang="en-US" dirty="0" smtClean="0">
                <a:latin typeface="Calibri" charset="0"/>
                <a:ea typeface="ＭＳ Ｐゴシック" charset="0"/>
              </a:rPr>
              <a:t>fusion of two distinct </a:t>
            </a:r>
            <a:br>
              <a:rPr lang="en-US" dirty="0" smtClean="0">
                <a:latin typeface="Calibri" charset="0"/>
                <a:ea typeface="ＭＳ Ｐゴシック" charset="0"/>
              </a:rPr>
            </a:br>
            <a:r>
              <a:rPr lang="en-US" dirty="0" smtClean="0">
                <a:latin typeface="Calibri" charset="0"/>
                <a:ea typeface="ＭＳ Ｐゴシック" charset="0"/>
              </a:rPr>
              <a:t>wild type genes</a:t>
            </a:r>
          </a:p>
          <a:p>
            <a:endParaRPr lang="en-US" dirty="0">
              <a:latin typeface="Calibri" charset="0"/>
              <a:ea typeface="ＭＳ Ｐゴシック" charset="0"/>
            </a:endParaRPr>
          </a:p>
          <a:p>
            <a:r>
              <a:rPr lang="en-US" dirty="0" smtClean="0">
                <a:latin typeface="Calibri" charset="0"/>
                <a:ea typeface="ＭＳ Ｐゴシック" charset="0"/>
              </a:rPr>
              <a:t>In Cancer: produced by</a:t>
            </a:r>
            <a:br>
              <a:rPr lang="en-US" dirty="0" smtClean="0">
                <a:latin typeface="Calibri" charset="0"/>
                <a:ea typeface="ＭＳ Ｐゴシック" charset="0"/>
              </a:rPr>
            </a:br>
            <a:r>
              <a:rPr lang="en-US" dirty="0" smtClean="0">
                <a:latin typeface="Calibri" charset="0"/>
                <a:ea typeface="ＭＳ Ｐゴシック" charset="0"/>
              </a:rPr>
              <a:t>somatic genome</a:t>
            </a:r>
            <a:br>
              <a:rPr lang="en-US" dirty="0" smtClean="0">
                <a:latin typeface="Calibri" charset="0"/>
                <a:ea typeface="ＭＳ Ｐゴシック" charset="0"/>
              </a:rPr>
            </a:br>
            <a:r>
              <a:rPr lang="en-US" dirty="0" smtClean="0">
                <a:latin typeface="Calibri" charset="0"/>
                <a:ea typeface="ＭＳ Ｐゴシック" charset="0"/>
              </a:rPr>
              <a:t>rearrangements</a:t>
            </a:r>
          </a:p>
          <a:p>
            <a:endParaRPr lang="en-US" dirty="0">
              <a:latin typeface="Calibri" charset="0"/>
              <a:ea typeface="ＭＳ Ｐゴシック" charset="0"/>
            </a:endParaRPr>
          </a:p>
          <a:p>
            <a:endParaRPr lang="en-US" dirty="0">
              <a:latin typeface="Calibri" charset="0"/>
              <a:ea typeface="ＭＳ Ｐゴシック" charset="0"/>
            </a:endParaRPr>
          </a:p>
        </p:txBody>
      </p:sp>
      <p:sp>
        <p:nvSpPr>
          <p:cNvPr id="13315" name="TextBox 3"/>
          <p:cNvSpPr txBox="1">
            <a:spLocks noChangeArrowheads="1"/>
          </p:cNvSpPr>
          <p:nvPr/>
        </p:nvSpPr>
        <p:spPr bwMode="auto">
          <a:xfrm>
            <a:off x="865188" y="6667500"/>
            <a:ext cx="1857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endParaRPr lang="en-US"/>
          </a:p>
        </p:txBody>
      </p:sp>
      <p:pic>
        <p:nvPicPr>
          <p:cNvPr id="2" name="Picture 1" descr="nm1009-1153-F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2420888"/>
            <a:ext cx="3659962" cy="3568463"/>
          </a:xfrm>
          <a:prstGeom prst="rect">
            <a:avLst/>
          </a:prstGeom>
        </p:spPr>
      </p:pic>
      <p:sp>
        <p:nvSpPr>
          <p:cNvPr id="5" name="TextBox 4"/>
          <p:cNvSpPr txBox="1"/>
          <p:nvPr/>
        </p:nvSpPr>
        <p:spPr>
          <a:xfrm>
            <a:off x="7740352" y="5661248"/>
            <a:ext cx="1026092" cy="276999"/>
          </a:xfrm>
          <a:prstGeom prst="rect">
            <a:avLst/>
          </a:prstGeom>
          <a:noFill/>
        </p:spPr>
        <p:txBody>
          <a:bodyPr wrap="none" rtlCol="0">
            <a:spAutoFit/>
          </a:bodyPr>
          <a:lstStyle/>
          <a:p>
            <a:r>
              <a:rPr lang="en-US" sz="1200" dirty="0" err="1" smtClean="0"/>
              <a:t>Lydon</a:t>
            </a:r>
            <a:r>
              <a:rPr lang="en-US" sz="1200" dirty="0" smtClean="0"/>
              <a:t>, 2009</a:t>
            </a:r>
            <a:endParaRPr lang="en-US" sz="1200" dirty="0"/>
          </a:p>
        </p:txBody>
      </p:sp>
      <p:sp>
        <p:nvSpPr>
          <p:cNvPr id="7" name="TextBox 6"/>
          <p:cNvSpPr txBox="1"/>
          <p:nvPr/>
        </p:nvSpPr>
        <p:spPr>
          <a:xfrm>
            <a:off x="101985" y="6453336"/>
            <a:ext cx="509575" cy="276999"/>
          </a:xfrm>
          <a:prstGeom prst="rect">
            <a:avLst/>
          </a:prstGeom>
          <a:noFill/>
        </p:spPr>
        <p:txBody>
          <a:bodyPr wrap="none" rtlCol="0">
            <a:spAutoFit/>
          </a:bodyPr>
          <a:lstStyle/>
          <a:p>
            <a:r>
              <a:rPr lang="en-US" sz="1200" dirty="0" err="1" smtClean="0"/>
              <a:t>awm</a:t>
            </a:r>
            <a:endParaRPr lang="en-US" sz="1200"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 name="Straight Connector 3"/>
          <p:cNvCxnSpPr>
            <a:stCxn id="64" idx="3"/>
            <a:endCxn id="67"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46388" y="230898"/>
            <a:ext cx="8384527" cy="400110"/>
          </a:xfrm>
          <a:prstGeom prst="rect">
            <a:avLst/>
          </a:prstGeom>
          <a:noFill/>
        </p:spPr>
        <p:txBody>
          <a:bodyPr wrap="none" rtlCol="0">
            <a:spAutoFit/>
          </a:bodyPr>
          <a:lstStyle/>
          <a:p>
            <a:r>
              <a:rPr lang="en-US" sz="2000" b="1" dirty="0" smtClean="0"/>
              <a:t>Detecting Fusion Transcripts Using </a:t>
            </a:r>
            <a:r>
              <a:rPr lang="en-US" sz="2000" b="1" i="1" dirty="0" smtClean="0"/>
              <a:t>De novo </a:t>
            </a:r>
            <a:r>
              <a:rPr lang="en-US" sz="2000" b="1" dirty="0" smtClean="0"/>
              <a:t>Transcript Assemblies</a:t>
            </a:r>
            <a:endParaRPr lang="en-US" sz="2000" b="1" dirty="0"/>
          </a:p>
        </p:txBody>
      </p:sp>
      <p:sp>
        <p:nvSpPr>
          <p:cNvPr id="6" name="TextBox 5"/>
          <p:cNvSpPr txBox="1"/>
          <p:nvPr/>
        </p:nvSpPr>
        <p:spPr>
          <a:xfrm>
            <a:off x="3685259" y="3542982"/>
            <a:ext cx="184666" cy="400110"/>
          </a:xfrm>
          <a:prstGeom prst="rect">
            <a:avLst/>
          </a:prstGeom>
          <a:noFill/>
        </p:spPr>
        <p:txBody>
          <a:bodyPr wrap="none" rtlCol="0">
            <a:spAutoFit/>
          </a:bodyPr>
          <a:lstStyle/>
          <a:p>
            <a:endParaRPr lang="en-US" sz="2000" dirty="0"/>
          </a:p>
        </p:txBody>
      </p:sp>
      <p:grpSp>
        <p:nvGrpSpPr>
          <p:cNvPr id="7" name="Group 6"/>
          <p:cNvGrpSpPr/>
          <p:nvPr/>
        </p:nvGrpSpPr>
        <p:grpSpPr>
          <a:xfrm>
            <a:off x="445894" y="1322239"/>
            <a:ext cx="2466330" cy="999572"/>
            <a:chOff x="2299470" y="429896"/>
            <a:chExt cx="5095315" cy="965341"/>
          </a:xfrm>
        </p:grpSpPr>
        <p:sp>
          <p:nvSpPr>
            <p:cNvPr id="8" name="Rectangle 7"/>
            <p:cNvSpPr/>
            <p:nvPr/>
          </p:nvSpPr>
          <p:spPr>
            <a:xfrm>
              <a:off x="7161928" y="76314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Rectangle 8"/>
            <p:cNvSpPr/>
            <p:nvPr/>
          </p:nvSpPr>
          <p:spPr>
            <a:xfrm>
              <a:off x="3442088"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a:off x="2635468" y="12076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 name="Rectangle 10"/>
            <p:cNvSpPr/>
            <p:nvPr/>
          </p:nvSpPr>
          <p:spPr>
            <a:xfrm>
              <a:off x="3054783" y="7885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Rectangle 11"/>
            <p:cNvSpPr/>
            <p:nvPr/>
          </p:nvSpPr>
          <p:spPr>
            <a:xfrm>
              <a:off x="3660158" y="4636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3" name="Rectangle 12"/>
            <p:cNvSpPr/>
            <p:nvPr/>
          </p:nvSpPr>
          <p:spPr>
            <a:xfrm>
              <a:off x="2873080" y="5945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4" name="Rectangle 13"/>
            <p:cNvSpPr/>
            <p:nvPr/>
          </p:nvSpPr>
          <p:spPr>
            <a:xfrm>
              <a:off x="2299470" y="6062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5" name="Rectangle 14"/>
            <p:cNvSpPr/>
            <p:nvPr/>
          </p:nvSpPr>
          <p:spPr>
            <a:xfrm>
              <a:off x="6981982" y="53996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6" name="Rectangle 15"/>
            <p:cNvSpPr/>
            <p:nvPr/>
          </p:nvSpPr>
          <p:spPr>
            <a:xfrm>
              <a:off x="6296277"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7" name="Rectangle 16"/>
            <p:cNvSpPr/>
            <p:nvPr/>
          </p:nvSpPr>
          <p:spPr>
            <a:xfrm>
              <a:off x="7138362" y="1191500"/>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8" name="Rectangle 17"/>
            <p:cNvSpPr/>
            <p:nvPr/>
          </p:nvSpPr>
          <p:spPr>
            <a:xfrm>
              <a:off x="3127383" y="103167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9" name="Rectangle 18"/>
            <p:cNvSpPr/>
            <p:nvPr/>
          </p:nvSpPr>
          <p:spPr>
            <a:xfrm>
              <a:off x="3785271" y="99012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0" name="Rectangle 19"/>
            <p:cNvSpPr/>
            <p:nvPr/>
          </p:nvSpPr>
          <p:spPr>
            <a:xfrm>
              <a:off x="3412852" y="67790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1" name="Rectangle 20"/>
            <p:cNvSpPr/>
            <p:nvPr/>
          </p:nvSpPr>
          <p:spPr>
            <a:xfrm>
              <a:off x="3962788" y="7469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 name="Rectangle 21"/>
            <p:cNvSpPr/>
            <p:nvPr/>
          </p:nvSpPr>
          <p:spPr>
            <a:xfrm>
              <a:off x="4708004" y="73322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3" name="Rectangle 22"/>
            <p:cNvSpPr/>
            <p:nvPr/>
          </p:nvSpPr>
          <p:spPr>
            <a:xfrm>
              <a:off x="5768008" y="4298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4" name="Rectangle 23"/>
            <p:cNvSpPr/>
            <p:nvPr/>
          </p:nvSpPr>
          <p:spPr>
            <a:xfrm>
              <a:off x="5333733" y="89670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5" name="Rectangle 24"/>
            <p:cNvSpPr/>
            <p:nvPr/>
          </p:nvSpPr>
          <p:spPr>
            <a:xfrm>
              <a:off x="6019297" y="55305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6" name="Rectangle 25"/>
            <p:cNvSpPr/>
            <p:nvPr/>
          </p:nvSpPr>
          <p:spPr>
            <a:xfrm>
              <a:off x="6501070" y="6160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7" name="Rectangle 26"/>
            <p:cNvSpPr/>
            <p:nvPr/>
          </p:nvSpPr>
          <p:spPr>
            <a:xfrm>
              <a:off x="5892297" y="97979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8" name="Rectangle 27"/>
            <p:cNvSpPr/>
            <p:nvPr/>
          </p:nvSpPr>
          <p:spPr>
            <a:xfrm>
              <a:off x="3230238" y="48611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9" name="Rectangle 28"/>
            <p:cNvSpPr/>
            <p:nvPr/>
          </p:nvSpPr>
          <p:spPr>
            <a:xfrm>
              <a:off x="2681235"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0" name="Rectangle 29"/>
            <p:cNvSpPr/>
            <p:nvPr/>
          </p:nvSpPr>
          <p:spPr>
            <a:xfrm>
              <a:off x="3650745" y="81631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1" name="Rectangle 30"/>
            <p:cNvSpPr/>
            <p:nvPr/>
          </p:nvSpPr>
          <p:spPr>
            <a:xfrm>
              <a:off x="2600070" y="46677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2" name="Rectangle 31"/>
            <p:cNvSpPr/>
            <p:nvPr/>
          </p:nvSpPr>
          <p:spPr>
            <a:xfrm>
              <a:off x="5902868" y="7268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3" name="Rectangle 32"/>
            <p:cNvSpPr/>
            <p:nvPr/>
          </p:nvSpPr>
          <p:spPr>
            <a:xfrm>
              <a:off x="4134557" y="51298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4" name="Rectangle 33"/>
            <p:cNvSpPr/>
            <p:nvPr/>
          </p:nvSpPr>
          <p:spPr>
            <a:xfrm>
              <a:off x="4532781" y="93825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5" name="Rectangle 34"/>
            <p:cNvSpPr/>
            <p:nvPr/>
          </p:nvSpPr>
          <p:spPr>
            <a:xfrm>
              <a:off x="5443432" y="107321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6" name="Rectangle 35"/>
            <p:cNvSpPr/>
            <p:nvPr/>
          </p:nvSpPr>
          <p:spPr>
            <a:xfrm>
              <a:off x="4096705" y="112455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7" name="Rectangle 36"/>
            <p:cNvSpPr/>
            <p:nvPr/>
          </p:nvSpPr>
          <p:spPr>
            <a:xfrm>
              <a:off x="4890884" y="116714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8" name="Rectangle 37"/>
            <p:cNvSpPr/>
            <p:nvPr/>
          </p:nvSpPr>
          <p:spPr>
            <a:xfrm>
              <a:off x="4320611" y="71944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9" name="Rectangle 38"/>
            <p:cNvSpPr/>
            <p:nvPr/>
          </p:nvSpPr>
          <p:spPr>
            <a:xfrm>
              <a:off x="5646763" y="122906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0" name="Rectangle 39"/>
            <p:cNvSpPr/>
            <p:nvPr/>
          </p:nvSpPr>
          <p:spPr>
            <a:xfrm>
              <a:off x="5603515" y="83008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1" name="Rectangle 40"/>
            <p:cNvSpPr/>
            <p:nvPr/>
          </p:nvSpPr>
          <p:spPr>
            <a:xfrm>
              <a:off x="6606643"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2" name="Rectangle 41"/>
            <p:cNvSpPr/>
            <p:nvPr/>
          </p:nvSpPr>
          <p:spPr>
            <a:xfrm>
              <a:off x="4649209" y="49138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3" name="Rectangle 42"/>
            <p:cNvSpPr/>
            <p:nvPr/>
          </p:nvSpPr>
          <p:spPr>
            <a:xfrm>
              <a:off x="2337198" y="9208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4" name="Rectangle 43"/>
            <p:cNvSpPr/>
            <p:nvPr/>
          </p:nvSpPr>
          <p:spPr>
            <a:xfrm>
              <a:off x="2591596" y="75464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5" name="Rectangle 44"/>
            <p:cNvSpPr/>
            <p:nvPr/>
          </p:nvSpPr>
          <p:spPr>
            <a:xfrm>
              <a:off x="3643726" y="127695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6" name="Rectangle 45"/>
            <p:cNvSpPr/>
            <p:nvPr/>
          </p:nvSpPr>
          <p:spPr>
            <a:xfrm>
              <a:off x="4503124" y="114597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7" name="Rectangle 46"/>
            <p:cNvSpPr/>
            <p:nvPr/>
          </p:nvSpPr>
          <p:spPr>
            <a:xfrm>
              <a:off x="5007312" y="6160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8" name="Rectangle 47"/>
            <p:cNvSpPr/>
            <p:nvPr/>
          </p:nvSpPr>
          <p:spPr>
            <a:xfrm>
              <a:off x="4125393" y="131214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9" name="Rectangle 48"/>
            <p:cNvSpPr/>
            <p:nvPr/>
          </p:nvSpPr>
          <p:spPr>
            <a:xfrm>
              <a:off x="4952276" y="92239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0" name="Rectangle 49"/>
            <p:cNvSpPr/>
            <p:nvPr/>
          </p:nvSpPr>
          <p:spPr>
            <a:xfrm>
              <a:off x="4144066" y="9271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1" name="Rectangle 50"/>
            <p:cNvSpPr/>
            <p:nvPr/>
          </p:nvSpPr>
          <p:spPr>
            <a:xfrm>
              <a:off x="3760155" y="6223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2" name="Rectangle 51"/>
            <p:cNvSpPr/>
            <p:nvPr/>
          </p:nvSpPr>
          <p:spPr>
            <a:xfrm>
              <a:off x="5305415" y="5051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3" name="Rectangle 52"/>
            <p:cNvSpPr/>
            <p:nvPr/>
          </p:nvSpPr>
          <p:spPr>
            <a:xfrm>
              <a:off x="5390085" y="6575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4" name="Rectangle 53"/>
            <p:cNvSpPr/>
            <p:nvPr/>
          </p:nvSpPr>
          <p:spPr>
            <a:xfrm>
              <a:off x="5297478" y="12290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5" name="Rectangle 54"/>
            <p:cNvSpPr/>
            <p:nvPr/>
          </p:nvSpPr>
          <p:spPr>
            <a:xfrm>
              <a:off x="3054784"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6" name="Rectangle 55"/>
            <p:cNvSpPr/>
            <p:nvPr/>
          </p:nvSpPr>
          <p:spPr>
            <a:xfrm>
              <a:off x="6158298"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7" name="Rectangle 56"/>
            <p:cNvSpPr/>
            <p:nvPr/>
          </p:nvSpPr>
          <p:spPr>
            <a:xfrm>
              <a:off x="6317557" y="4699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8" name="Rectangle 57"/>
            <p:cNvSpPr/>
            <p:nvPr/>
          </p:nvSpPr>
          <p:spPr>
            <a:xfrm>
              <a:off x="6973270" y="97979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9" name="Rectangle 58"/>
            <p:cNvSpPr/>
            <p:nvPr/>
          </p:nvSpPr>
          <p:spPr>
            <a:xfrm>
              <a:off x="6684448" y="123117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0" name="Rectangle 59"/>
            <p:cNvSpPr/>
            <p:nvPr/>
          </p:nvSpPr>
          <p:spPr>
            <a:xfrm>
              <a:off x="6274727" y="83772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1" name="Rectangle 60"/>
            <p:cNvSpPr/>
            <p:nvPr/>
          </p:nvSpPr>
          <p:spPr>
            <a:xfrm>
              <a:off x="6734605"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sp>
        <p:nvSpPr>
          <p:cNvPr id="62" name="Rectangle 61"/>
          <p:cNvSpPr/>
          <p:nvPr/>
        </p:nvSpPr>
        <p:spPr>
          <a:xfrm>
            <a:off x="1977321" y="5951175"/>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3" name="Rectangle 62"/>
          <p:cNvSpPr/>
          <p:nvPr/>
        </p:nvSpPr>
        <p:spPr>
          <a:xfrm>
            <a:off x="1977321" y="4433305"/>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4" name="Rectangle 63"/>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5" name="Rectangle 64"/>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6" name="Rectangle 65"/>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68" name="Straight Connector 67"/>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5" name="TextBox 74"/>
          <p:cNvSpPr txBox="1"/>
          <p:nvPr/>
        </p:nvSpPr>
        <p:spPr>
          <a:xfrm>
            <a:off x="845417" y="4305023"/>
            <a:ext cx="864339" cy="400110"/>
          </a:xfrm>
          <a:prstGeom prst="rect">
            <a:avLst/>
          </a:prstGeom>
          <a:noFill/>
        </p:spPr>
        <p:txBody>
          <a:bodyPr wrap="none" rtlCol="0">
            <a:spAutoFit/>
          </a:bodyPr>
          <a:lstStyle/>
          <a:p>
            <a:r>
              <a:rPr lang="en-US" sz="2000" dirty="0" err="1" smtClean="0"/>
              <a:t>Chr</a:t>
            </a:r>
            <a:r>
              <a:rPr lang="en-US" sz="2000" dirty="0" smtClean="0"/>
              <a:t>-A</a:t>
            </a:r>
            <a:endParaRPr lang="en-US" sz="2000" dirty="0"/>
          </a:p>
        </p:txBody>
      </p:sp>
      <p:sp>
        <p:nvSpPr>
          <p:cNvPr id="76" name="TextBox 75"/>
          <p:cNvSpPr txBox="1"/>
          <p:nvPr/>
        </p:nvSpPr>
        <p:spPr>
          <a:xfrm>
            <a:off x="897931" y="5766509"/>
            <a:ext cx="854421" cy="400110"/>
          </a:xfrm>
          <a:prstGeom prst="rect">
            <a:avLst/>
          </a:prstGeom>
          <a:noFill/>
        </p:spPr>
        <p:txBody>
          <a:bodyPr wrap="none" rtlCol="0">
            <a:spAutoFit/>
          </a:bodyPr>
          <a:lstStyle/>
          <a:p>
            <a:r>
              <a:rPr lang="en-US" sz="2000" dirty="0" err="1" smtClean="0"/>
              <a:t>Chr</a:t>
            </a:r>
            <a:r>
              <a:rPr lang="en-US" sz="2000" dirty="0" smtClean="0"/>
              <a:t>-B</a:t>
            </a:r>
            <a:endParaRPr lang="en-US" sz="2000" dirty="0"/>
          </a:p>
        </p:txBody>
      </p:sp>
      <p:sp>
        <p:nvSpPr>
          <p:cNvPr id="77" name="Freeform 76"/>
          <p:cNvSpPr/>
          <p:nvPr/>
        </p:nvSpPr>
        <p:spPr>
          <a:xfrm>
            <a:off x="3322758" y="3604579"/>
            <a:ext cx="3977047" cy="1872842"/>
          </a:xfrm>
          <a:custGeom>
            <a:avLst/>
            <a:gdLst>
              <a:gd name="connsiteX0" fmla="*/ 0 w 3977047"/>
              <a:gd name="connsiteY0" fmla="*/ 153932 h 1872842"/>
              <a:gd name="connsiteX1" fmla="*/ 423363 w 3977047"/>
              <a:gd name="connsiteY1" fmla="*/ 153932 h 1872842"/>
              <a:gd name="connsiteX2" fmla="*/ 538826 w 3977047"/>
              <a:gd name="connsiteY2" fmla="*/ 0 h 1872842"/>
              <a:gd name="connsiteX3" fmla="*/ 679947 w 3977047"/>
              <a:gd name="connsiteY3" fmla="*/ 141104 h 1872842"/>
              <a:gd name="connsiteX4" fmla="*/ 1077652 w 3977047"/>
              <a:gd name="connsiteY4" fmla="*/ 153932 h 1872842"/>
              <a:gd name="connsiteX5" fmla="*/ 2065499 w 3977047"/>
              <a:gd name="connsiteY5" fmla="*/ 1847186 h 1872842"/>
              <a:gd name="connsiteX6" fmla="*/ 2219449 w 3977047"/>
              <a:gd name="connsiteY6" fmla="*/ 1834359 h 1872842"/>
              <a:gd name="connsiteX7" fmla="*/ 2322082 w 3977047"/>
              <a:gd name="connsiteY7" fmla="*/ 1654771 h 1872842"/>
              <a:gd name="connsiteX8" fmla="*/ 2476033 w 3977047"/>
              <a:gd name="connsiteY8" fmla="*/ 1860014 h 1872842"/>
              <a:gd name="connsiteX9" fmla="*/ 2578666 w 3977047"/>
              <a:gd name="connsiteY9" fmla="*/ 1860014 h 1872842"/>
              <a:gd name="connsiteX10" fmla="*/ 3104663 w 3977047"/>
              <a:gd name="connsiteY10" fmla="*/ 1641943 h 1872842"/>
              <a:gd name="connsiteX11" fmla="*/ 3605001 w 3977047"/>
              <a:gd name="connsiteY11" fmla="*/ 1872842 h 1872842"/>
              <a:gd name="connsiteX12" fmla="*/ 3977047 w 3977047"/>
              <a:gd name="connsiteY12" fmla="*/ 1872842 h 1872842"/>
              <a:gd name="connsiteX13" fmla="*/ 3977047 w 3977047"/>
              <a:gd name="connsiteY13" fmla="*/ 1872842 h 187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7047" h="1872842">
                <a:moveTo>
                  <a:pt x="0" y="153932"/>
                </a:moveTo>
                <a:lnTo>
                  <a:pt x="423363" y="153932"/>
                </a:lnTo>
                <a:lnTo>
                  <a:pt x="538826" y="0"/>
                </a:lnTo>
                <a:lnTo>
                  <a:pt x="679947" y="141104"/>
                </a:lnTo>
                <a:lnTo>
                  <a:pt x="1077652" y="153932"/>
                </a:lnTo>
                <a:lnTo>
                  <a:pt x="2065499" y="1847186"/>
                </a:lnTo>
                <a:lnTo>
                  <a:pt x="2219449" y="1834359"/>
                </a:lnTo>
                <a:lnTo>
                  <a:pt x="2322082" y="1654771"/>
                </a:lnTo>
                <a:lnTo>
                  <a:pt x="2476033" y="1860014"/>
                </a:lnTo>
                <a:lnTo>
                  <a:pt x="2578666" y="1860014"/>
                </a:lnTo>
                <a:lnTo>
                  <a:pt x="3104663" y="1641943"/>
                </a:lnTo>
                <a:lnTo>
                  <a:pt x="3605001" y="1872842"/>
                </a:lnTo>
                <a:lnTo>
                  <a:pt x="3977047" y="1872842"/>
                </a:lnTo>
                <a:lnTo>
                  <a:pt x="3977047" y="1872842"/>
                </a:lnTo>
              </a:path>
            </a:pathLst>
          </a:custGeom>
          <a:ln w="28575" cmpd="sng">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grpSp>
        <p:nvGrpSpPr>
          <p:cNvPr id="78" name="Group 77"/>
          <p:cNvGrpSpPr/>
          <p:nvPr/>
        </p:nvGrpSpPr>
        <p:grpSpPr>
          <a:xfrm>
            <a:off x="3322600" y="1425053"/>
            <a:ext cx="3698903" cy="1041604"/>
            <a:chOff x="3322600" y="1439994"/>
            <a:chExt cx="3698903" cy="1041604"/>
          </a:xfrm>
        </p:grpSpPr>
        <p:grpSp>
          <p:nvGrpSpPr>
            <p:cNvPr id="79" name="Group 78"/>
            <p:cNvGrpSpPr/>
            <p:nvPr/>
          </p:nvGrpSpPr>
          <p:grpSpPr>
            <a:xfrm>
              <a:off x="5530776" y="1439994"/>
              <a:ext cx="1490727" cy="1026651"/>
              <a:chOff x="6970091" y="5553964"/>
              <a:chExt cx="1490727" cy="1026651"/>
            </a:xfrm>
          </p:grpSpPr>
          <p:sp>
            <p:nvSpPr>
              <p:cNvPr id="82" name="Freeform 81"/>
              <p:cNvSpPr/>
              <p:nvPr/>
            </p:nvSpPr>
            <p:spPr>
              <a:xfrm>
                <a:off x="6970091" y="5553964"/>
                <a:ext cx="725367" cy="681429"/>
              </a:xfrm>
              <a:custGeom>
                <a:avLst/>
                <a:gdLst>
                  <a:gd name="connsiteX0" fmla="*/ 49439 w 1001908"/>
                  <a:gd name="connsiteY0" fmla="*/ 941219 h 941219"/>
                  <a:gd name="connsiteX1" fmla="*/ 14162 w 1001908"/>
                  <a:gd name="connsiteY1" fmla="*/ 882427 h 941219"/>
                  <a:gd name="connsiteX2" fmla="*/ 14162 w 1001908"/>
                  <a:gd name="connsiteY2" fmla="*/ 729570 h 941219"/>
                  <a:gd name="connsiteX3" fmla="*/ 37680 w 1001908"/>
                  <a:gd name="connsiteY3" fmla="*/ 694295 h 941219"/>
                  <a:gd name="connsiteX4" fmla="*/ 178786 w 1001908"/>
                  <a:gd name="connsiteY4" fmla="*/ 682537 h 941219"/>
                  <a:gd name="connsiteX5" fmla="*/ 261099 w 1001908"/>
                  <a:gd name="connsiteY5" fmla="*/ 647262 h 941219"/>
                  <a:gd name="connsiteX6" fmla="*/ 284616 w 1001908"/>
                  <a:gd name="connsiteY6" fmla="*/ 553196 h 941219"/>
                  <a:gd name="connsiteX7" fmla="*/ 296375 w 1001908"/>
                  <a:gd name="connsiteY7" fmla="*/ 365064 h 941219"/>
                  <a:gd name="connsiteX8" fmla="*/ 461000 w 1001908"/>
                  <a:gd name="connsiteY8" fmla="*/ 294515 h 941219"/>
                  <a:gd name="connsiteX9" fmla="*/ 743213 w 1001908"/>
                  <a:gd name="connsiteY9" fmla="*/ 282757 h 941219"/>
                  <a:gd name="connsiteX10" fmla="*/ 802007 w 1001908"/>
                  <a:gd name="connsiteY10" fmla="*/ 270998 h 941219"/>
                  <a:gd name="connsiteX11" fmla="*/ 872560 w 1001908"/>
                  <a:gd name="connsiteY11" fmla="*/ 223965 h 941219"/>
                  <a:gd name="connsiteX12" fmla="*/ 896078 w 1001908"/>
                  <a:gd name="connsiteY12" fmla="*/ 188691 h 941219"/>
                  <a:gd name="connsiteX13" fmla="*/ 884319 w 1001908"/>
                  <a:gd name="connsiteY13" fmla="*/ 12317 h 941219"/>
                  <a:gd name="connsiteX14" fmla="*/ 1001908 w 1001908"/>
                  <a:gd name="connsiteY14" fmla="*/ 12317 h 94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1908" h="941219">
                    <a:moveTo>
                      <a:pt x="49439" y="941219"/>
                    </a:moveTo>
                    <a:cubicBezTo>
                      <a:pt x="37680" y="921622"/>
                      <a:pt x="24383" y="902868"/>
                      <a:pt x="14162" y="882427"/>
                    </a:cubicBezTo>
                    <a:cubicBezTo>
                      <a:pt x="-10220" y="833667"/>
                      <a:pt x="1696" y="783586"/>
                      <a:pt x="14162" y="729570"/>
                    </a:cubicBezTo>
                    <a:cubicBezTo>
                      <a:pt x="17340" y="715800"/>
                      <a:pt x="24092" y="698177"/>
                      <a:pt x="37680" y="694295"/>
                    </a:cubicBezTo>
                    <a:cubicBezTo>
                      <a:pt x="83063" y="681329"/>
                      <a:pt x="131751" y="686456"/>
                      <a:pt x="178786" y="682537"/>
                    </a:cubicBezTo>
                    <a:cubicBezTo>
                      <a:pt x="197081" y="677964"/>
                      <a:pt x="249498" y="670463"/>
                      <a:pt x="261099" y="647262"/>
                    </a:cubicBezTo>
                    <a:cubicBezTo>
                      <a:pt x="275554" y="618354"/>
                      <a:pt x="284616" y="553196"/>
                      <a:pt x="284616" y="553196"/>
                    </a:cubicBezTo>
                    <a:cubicBezTo>
                      <a:pt x="288536" y="490485"/>
                      <a:pt x="275617" y="424369"/>
                      <a:pt x="296375" y="365064"/>
                    </a:cubicBezTo>
                    <a:cubicBezTo>
                      <a:pt x="310146" y="325721"/>
                      <a:pt x="435197" y="295590"/>
                      <a:pt x="461000" y="294515"/>
                    </a:cubicBezTo>
                    <a:lnTo>
                      <a:pt x="743213" y="282757"/>
                    </a:lnTo>
                    <a:cubicBezTo>
                      <a:pt x="762811" y="278837"/>
                      <a:pt x="783812" y="279268"/>
                      <a:pt x="802007" y="270998"/>
                    </a:cubicBezTo>
                    <a:cubicBezTo>
                      <a:pt x="827738" y="259302"/>
                      <a:pt x="872560" y="223965"/>
                      <a:pt x="872560" y="223965"/>
                    </a:cubicBezTo>
                    <a:cubicBezTo>
                      <a:pt x="880399" y="212207"/>
                      <a:pt x="896078" y="202823"/>
                      <a:pt x="896078" y="188691"/>
                    </a:cubicBezTo>
                    <a:cubicBezTo>
                      <a:pt x="896078" y="114094"/>
                      <a:pt x="765069" y="131560"/>
                      <a:pt x="884319" y="12317"/>
                    </a:cubicBezTo>
                    <a:cubicBezTo>
                      <a:pt x="912036" y="-15398"/>
                      <a:pt x="962712" y="12317"/>
                      <a:pt x="1001908" y="12317"/>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83" name="Freeform 82"/>
              <p:cNvSpPr/>
              <p:nvPr/>
            </p:nvSpPr>
            <p:spPr>
              <a:xfrm rot="18530886">
                <a:off x="7818762" y="5532438"/>
                <a:ext cx="592667" cy="691444"/>
              </a:xfrm>
              <a:custGeom>
                <a:avLst/>
                <a:gdLst>
                  <a:gd name="connsiteX0" fmla="*/ 0 w 592667"/>
                  <a:gd name="connsiteY0" fmla="*/ 691444 h 691444"/>
                  <a:gd name="connsiteX1" fmla="*/ 84667 w 592667"/>
                  <a:gd name="connsiteY1" fmla="*/ 677333 h 691444"/>
                  <a:gd name="connsiteX2" fmla="*/ 169334 w 592667"/>
                  <a:gd name="connsiteY2" fmla="*/ 649111 h 691444"/>
                  <a:gd name="connsiteX3" fmla="*/ 183445 w 592667"/>
                  <a:gd name="connsiteY3" fmla="*/ 606778 h 691444"/>
                  <a:gd name="connsiteX4" fmla="*/ 197556 w 592667"/>
                  <a:gd name="connsiteY4" fmla="*/ 508000 h 691444"/>
                  <a:gd name="connsiteX5" fmla="*/ 155223 w 592667"/>
                  <a:gd name="connsiteY5" fmla="*/ 479778 h 691444"/>
                  <a:gd name="connsiteX6" fmla="*/ 70556 w 592667"/>
                  <a:gd name="connsiteY6" fmla="*/ 451556 h 691444"/>
                  <a:gd name="connsiteX7" fmla="*/ 84667 w 592667"/>
                  <a:gd name="connsiteY7" fmla="*/ 493889 h 691444"/>
                  <a:gd name="connsiteX8" fmla="*/ 282223 w 592667"/>
                  <a:gd name="connsiteY8" fmla="*/ 423333 h 691444"/>
                  <a:gd name="connsiteX9" fmla="*/ 310445 w 592667"/>
                  <a:gd name="connsiteY9" fmla="*/ 381000 h 691444"/>
                  <a:gd name="connsiteX10" fmla="*/ 338667 w 592667"/>
                  <a:gd name="connsiteY10" fmla="*/ 296333 h 691444"/>
                  <a:gd name="connsiteX11" fmla="*/ 324556 w 592667"/>
                  <a:gd name="connsiteY11" fmla="*/ 183444 h 691444"/>
                  <a:gd name="connsiteX12" fmla="*/ 211667 w 592667"/>
                  <a:gd name="connsiteY12" fmla="*/ 183444 h 691444"/>
                  <a:gd name="connsiteX13" fmla="*/ 197556 w 592667"/>
                  <a:gd name="connsiteY13" fmla="*/ 225778 h 691444"/>
                  <a:gd name="connsiteX14" fmla="*/ 211667 w 592667"/>
                  <a:gd name="connsiteY14" fmla="*/ 268111 h 691444"/>
                  <a:gd name="connsiteX15" fmla="*/ 338667 w 592667"/>
                  <a:gd name="connsiteY15" fmla="*/ 338667 h 691444"/>
                  <a:gd name="connsiteX16" fmla="*/ 451556 w 592667"/>
                  <a:gd name="connsiteY16" fmla="*/ 268111 h 691444"/>
                  <a:gd name="connsiteX17" fmla="*/ 522112 w 592667"/>
                  <a:gd name="connsiteY17" fmla="*/ 211667 h 691444"/>
                  <a:gd name="connsiteX18" fmla="*/ 564445 w 592667"/>
                  <a:gd name="connsiteY18" fmla="*/ 127000 h 691444"/>
                  <a:gd name="connsiteX19" fmla="*/ 592667 w 592667"/>
                  <a:gd name="connsiteY19" fmla="*/ 84667 h 691444"/>
                  <a:gd name="connsiteX20" fmla="*/ 578556 w 592667"/>
                  <a:gd name="connsiteY20" fmla="*/ 42333 h 691444"/>
                  <a:gd name="connsiteX21" fmla="*/ 536223 w 592667"/>
                  <a:gd name="connsiteY21" fmla="*/ 28222 h 691444"/>
                  <a:gd name="connsiteX22" fmla="*/ 508000 w 592667"/>
                  <a:gd name="connsiteY22" fmla="*/ 0 h 691444"/>
                  <a:gd name="connsiteX23" fmla="*/ 451556 w 592667"/>
                  <a:gd name="connsiteY23" fmla="*/ 14111 h 691444"/>
                  <a:gd name="connsiteX24" fmla="*/ 409223 w 592667"/>
                  <a:gd name="connsiteY24" fmla="*/ 42333 h 69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2667" h="691444">
                    <a:moveTo>
                      <a:pt x="0" y="691444"/>
                    </a:moveTo>
                    <a:cubicBezTo>
                      <a:pt x="28222" y="686740"/>
                      <a:pt x="56910" y="684272"/>
                      <a:pt x="84667" y="677333"/>
                    </a:cubicBezTo>
                    <a:cubicBezTo>
                      <a:pt x="113528" y="670118"/>
                      <a:pt x="169334" y="649111"/>
                      <a:pt x="169334" y="649111"/>
                    </a:cubicBezTo>
                    <a:cubicBezTo>
                      <a:pt x="174038" y="635000"/>
                      <a:pt x="176793" y="620082"/>
                      <a:pt x="183445" y="606778"/>
                    </a:cubicBezTo>
                    <a:cubicBezTo>
                      <a:pt x="205473" y="562722"/>
                      <a:pt x="235165" y="564414"/>
                      <a:pt x="197556" y="508000"/>
                    </a:cubicBezTo>
                    <a:cubicBezTo>
                      <a:pt x="188149" y="493889"/>
                      <a:pt x="170721" y="486666"/>
                      <a:pt x="155223" y="479778"/>
                    </a:cubicBezTo>
                    <a:cubicBezTo>
                      <a:pt x="128038" y="467696"/>
                      <a:pt x="70556" y="451556"/>
                      <a:pt x="70556" y="451556"/>
                    </a:cubicBezTo>
                    <a:cubicBezTo>
                      <a:pt x="75260" y="465667"/>
                      <a:pt x="69844" y="492654"/>
                      <a:pt x="84667" y="493889"/>
                    </a:cubicBezTo>
                    <a:cubicBezTo>
                      <a:pt x="190740" y="502728"/>
                      <a:pt x="228805" y="487434"/>
                      <a:pt x="282223" y="423333"/>
                    </a:cubicBezTo>
                    <a:cubicBezTo>
                      <a:pt x="293080" y="410305"/>
                      <a:pt x="303557" y="396498"/>
                      <a:pt x="310445" y="381000"/>
                    </a:cubicBezTo>
                    <a:cubicBezTo>
                      <a:pt x="322527" y="353815"/>
                      <a:pt x="338667" y="296333"/>
                      <a:pt x="338667" y="296333"/>
                    </a:cubicBezTo>
                    <a:cubicBezTo>
                      <a:pt x="333963" y="258703"/>
                      <a:pt x="339958" y="218098"/>
                      <a:pt x="324556" y="183444"/>
                    </a:cubicBezTo>
                    <a:cubicBezTo>
                      <a:pt x="310388" y="151565"/>
                      <a:pt x="214704" y="182837"/>
                      <a:pt x="211667" y="183444"/>
                    </a:cubicBezTo>
                    <a:cubicBezTo>
                      <a:pt x="206963" y="197555"/>
                      <a:pt x="197556" y="210903"/>
                      <a:pt x="197556" y="225778"/>
                    </a:cubicBezTo>
                    <a:cubicBezTo>
                      <a:pt x="197556" y="240652"/>
                      <a:pt x="201149" y="257593"/>
                      <a:pt x="211667" y="268111"/>
                    </a:cubicBezTo>
                    <a:cubicBezTo>
                      <a:pt x="260189" y="316633"/>
                      <a:pt x="285433" y="320922"/>
                      <a:pt x="338667" y="338667"/>
                    </a:cubicBezTo>
                    <a:cubicBezTo>
                      <a:pt x="457163" y="291267"/>
                      <a:pt x="368140" y="337624"/>
                      <a:pt x="451556" y="268111"/>
                    </a:cubicBezTo>
                    <a:cubicBezTo>
                      <a:pt x="495558" y="231443"/>
                      <a:pt x="489272" y="252717"/>
                      <a:pt x="522112" y="211667"/>
                    </a:cubicBezTo>
                    <a:cubicBezTo>
                      <a:pt x="576031" y="144269"/>
                      <a:pt x="529670" y="196550"/>
                      <a:pt x="564445" y="127000"/>
                    </a:cubicBezTo>
                    <a:cubicBezTo>
                      <a:pt x="572029" y="111831"/>
                      <a:pt x="583260" y="98778"/>
                      <a:pt x="592667" y="84667"/>
                    </a:cubicBezTo>
                    <a:cubicBezTo>
                      <a:pt x="587963" y="70556"/>
                      <a:pt x="589074" y="52851"/>
                      <a:pt x="578556" y="42333"/>
                    </a:cubicBezTo>
                    <a:cubicBezTo>
                      <a:pt x="568038" y="31815"/>
                      <a:pt x="548978" y="35875"/>
                      <a:pt x="536223" y="28222"/>
                    </a:cubicBezTo>
                    <a:cubicBezTo>
                      <a:pt x="524815" y="21377"/>
                      <a:pt x="517408" y="9407"/>
                      <a:pt x="508000" y="0"/>
                    </a:cubicBezTo>
                    <a:cubicBezTo>
                      <a:pt x="489185" y="4704"/>
                      <a:pt x="466700" y="1996"/>
                      <a:pt x="451556" y="14111"/>
                    </a:cubicBezTo>
                    <a:cubicBezTo>
                      <a:pt x="404610" y="51668"/>
                      <a:pt x="471615" y="73529"/>
                      <a:pt x="409223" y="42333"/>
                    </a:cubicBezTo>
                  </a:path>
                </a:pathLst>
              </a:cu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84" name="Freeform 83"/>
              <p:cNvSpPr/>
              <p:nvPr/>
            </p:nvSpPr>
            <p:spPr>
              <a:xfrm rot="19924483">
                <a:off x="7381751" y="5973187"/>
                <a:ext cx="578555" cy="607428"/>
              </a:xfrm>
              <a:custGeom>
                <a:avLst/>
                <a:gdLst>
                  <a:gd name="connsiteX0" fmla="*/ 0 w 578555"/>
                  <a:gd name="connsiteY0" fmla="*/ 42984 h 607428"/>
                  <a:gd name="connsiteX1" fmla="*/ 112889 w 578555"/>
                  <a:gd name="connsiteY1" fmla="*/ 28872 h 607428"/>
                  <a:gd name="connsiteX2" fmla="*/ 155222 w 578555"/>
                  <a:gd name="connsiteY2" fmla="*/ 650 h 607428"/>
                  <a:gd name="connsiteX3" fmla="*/ 310444 w 578555"/>
                  <a:gd name="connsiteY3" fmla="*/ 14761 h 607428"/>
                  <a:gd name="connsiteX4" fmla="*/ 296333 w 578555"/>
                  <a:gd name="connsiteY4" fmla="*/ 240539 h 607428"/>
                  <a:gd name="connsiteX5" fmla="*/ 338666 w 578555"/>
                  <a:gd name="connsiteY5" fmla="*/ 184095 h 607428"/>
                  <a:gd name="connsiteX6" fmla="*/ 381000 w 578555"/>
                  <a:gd name="connsiteY6" fmla="*/ 169984 h 607428"/>
                  <a:gd name="connsiteX7" fmla="*/ 479777 w 578555"/>
                  <a:gd name="connsiteY7" fmla="*/ 141761 h 607428"/>
                  <a:gd name="connsiteX8" fmla="*/ 437444 w 578555"/>
                  <a:gd name="connsiteY8" fmla="*/ 381650 h 607428"/>
                  <a:gd name="connsiteX9" fmla="*/ 409222 w 578555"/>
                  <a:gd name="connsiteY9" fmla="*/ 423984 h 607428"/>
                  <a:gd name="connsiteX10" fmla="*/ 395111 w 578555"/>
                  <a:gd name="connsiteY10" fmla="*/ 466317 h 607428"/>
                  <a:gd name="connsiteX11" fmla="*/ 423333 w 578555"/>
                  <a:gd name="connsiteY11" fmla="*/ 423984 h 607428"/>
                  <a:gd name="connsiteX12" fmla="*/ 451555 w 578555"/>
                  <a:gd name="connsiteY12" fmla="*/ 395761 h 607428"/>
                  <a:gd name="connsiteX13" fmla="*/ 578555 w 578555"/>
                  <a:gd name="connsiteY13" fmla="*/ 367539 h 607428"/>
                  <a:gd name="connsiteX14" fmla="*/ 522111 w 578555"/>
                  <a:gd name="connsiteY14" fmla="*/ 466317 h 607428"/>
                  <a:gd name="connsiteX15" fmla="*/ 479777 w 578555"/>
                  <a:gd name="connsiteY15" fmla="*/ 508650 h 607428"/>
                  <a:gd name="connsiteX16" fmla="*/ 395111 w 578555"/>
                  <a:gd name="connsiteY16" fmla="*/ 607428 h 607428"/>
                  <a:gd name="connsiteX17" fmla="*/ 324555 w 578555"/>
                  <a:gd name="connsiteY17" fmla="*/ 593317 h 607428"/>
                  <a:gd name="connsiteX18" fmla="*/ 282222 w 578555"/>
                  <a:gd name="connsiteY18" fmla="*/ 579206 h 607428"/>
                  <a:gd name="connsiteX19" fmla="*/ 197555 w 578555"/>
                  <a:gd name="connsiteY19" fmla="*/ 565095 h 607428"/>
                  <a:gd name="connsiteX20" fmla="*/ 155222 w 578555"/>
                  <a:gd name="connsiteY20" fmla="*/ 550984 h 6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8555" h="607428">
                    <a:moveTo>
                      <a:pt x="0" y="42984"/>
                    </a:moveTo>
                    <a:cubicBezTo>
                      <a:pt x="37630" y="38280"/>
                      <a:pt x="76303" y="38850"/>
                      <a:pt x="112889" y="28872"/>
                    </a:cubicBezTo>
                    <a:cubicBezTo>
                      <a:pt x="129251" y="24410"/>
                      <a:pt x="138306" y="1858"/>
                      <a:pt x="155222" y="650"/>
                    </a:cubicBezTo>
                    <a:cubicBezTo>
                      <a:pt x="207044" y="-3052"/>
                      <a:pt x="258703" y="10057"/>
                      <a:pt x="310444" y="14761"/>
                    </a:cubicBezTo>
                    <a:cubicBezTo>
                      <a:pt x="305740" y="90020"/>
                      <a:pt x="283936" y="166159"/>
                      <a:pt x="296333" y="240539"/>
                    </a:cubicBezTo>
                    <a:cubicBezTo>
                      <a:pt x="300199" y="263737"/>
                      <a:pt x="320599" y="199151"/>
                      <a:pt x="338666" y="184095"/>
                    </a:cubicBezTo>
                    <a:cubicBezTo>
                      <a:pt x="350093" y="174573"/>
                      <a:pt x="366698" y="174070"/>
                      <a:pt x="381000" y="169984"/>
                    </a:cubicBezTo>
                    <a:cubicBezTo>
                      <a:pt x="505022" y="134548"/>
                      <a:pt x="378283" y="175592"/>
                      <a:pt x="479777" y="141761"/>
                    </a:cubicBezTo>
                    <a:cubicBezTo>
                      <a:pt x="475494" y="180305"/>
                      <a:pt x="463146" y="343097"/>
                      <a:pt x="437444" y="381650"/>
                    </a:cubicBezTo>
                    <a:cubicBezTo>
                      <a:pt x="428037" y="395761"/>
                      <a:pt x="416806" y="408815"/>
                      <a:pt x="409222" y="423984"/>
                    </a:cubicBezTo>
                    <a:cubicBezTo>
                      <a:pt x="402570" y="437288"/>
                      <a:pt x="380237" y="466317"/>
                      <a:pt x="395111" y="466317"/>
                    </a:cubicBezTo>
                    <a:cubicBezTo>
                      <a:pt x="412070" y="466317"/>
                      <a:pt x="412739" y="437227"/>
                      <a:pt x="423333" y="423984"/>
                    </a:cubicBezTo>
                    <a:cubicBezTo>
                      <a:pt x="431644" y="413595"/>
                      <a:pt x="439655" y="401711"/>
                      <a:pt x="451555" y="395761"/>
                    </a:cubicBezTo>
                    <a:cubicBezTo>
                      <a:pt x="464839" y="389119"/>
                      <a:pt x="571133" y="369023"/>
                      <a:pt x="578555" y="367539"/>
                    </a:cubicBezTo>
                    <a:cubicBezTo>
                      <a:pt x="561303" y="402043"/>
                      <a:pt x="547043" y="436399"/>
                      <a:pt x="522111" y="466317"/>
                    </a:cubicBezTo>
                    <a:cubicBezTo>
                      <a:pt x="509335" y="481648"/>
                      <a:pt x="492764" y="493498"/>
                      <a:pt x="479777" y="508650"/>
                    </a:cubicBezTo>
                    <a:cubicBezTo>
                      <a:pt x="371155" y="635375"/>
                      <a:pt x="500162" y="502377"/>
                      <a:pt x="395111" y="607428"/>
                    </a:cubicBezTo>
                    <a:cubicBezTo>
                      <a:pt x="371592" y="602724"/>
                      <a:pt x="347823" y="599134"/>
                      <a:pt x="324555" y="593317"/>
                    </a:cubicBezTo>
                    <a:cubicBezTo>
                      <a:pt x="310125" y="589709"/>
                      <a:pt x="296742" y="582433"/>
                      <a:pt x="282222" y="579206"/>
                    </a:cubicBezTo>
                    <a:cubicBezTo>
                      <a:pt x="254292" y="572999"/>
                      <a:pt x="225777" y="569799"/>
                      <a:pt x="197555" y="565095"/>
                    </a:cubicBezTo>
                    <a:lnTo>
                      <a:pt x="155222" y="550984"/>
                    </a:ln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grpSp>
        <p:sp>
          <p:nvSpPr>
            <p:cNvPr id="80" name="Right Arrow 79"/>
            <p:cNvSpPr/>
            <p:nvPr/>
          </p:nvSpPr>
          <p:spPr>
            <a:xfrm>
              <a:off x="3560422" y="1710741"/>
              <a:ext cx="1165572" cy="341785"/>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1" name="TextBox 80"/>
            <p:cNvSpPr txBox="1"/>
            <p:nvPr/>
          </p:nvSpPr>
          <p:spPr>
            <a:xfrm>
              <a:off x="3322600" y="2081488"/>
              <a:ext cx="2314231" cy="400110"/>
            </a:xfrm>
            <a:prstGeom prst="rect">
              <a:avLst/>
            </a:prstGeom>
            <a:noFill/>
          </p:spPr>
          <p:txBody>
            <a:bodyPr wrap="none" rtlCol="0">
              <a:spAutoFit/>
            </a:bodyPr>
            <a:lstStyle/>
            <a:p>
              <a:r>
                <a:rPr lang="en-US" sz="2000" i="1" dirty="0" smtClean="0"/>
                <a:t>De novo </a:t>
              </a:r>
              <a:r>
                <a:rPr lang="en-US" sz="2000" dirty="0" smtClean="0"/>
                <a:t>assembly</a:t>
              </a:r>
              <a:endParaRPr lang="en-US" sz="2000" dirty="0"/>
            </a:p>
          </p:txBody>
        </p:sp>
      </p:grpSp>
      <p:grpSp>
        <p:nvGrpSpPr>
          <p:cNvPr id="85" name="Group 84"/>
          <p:cNvGrpSpPr/>
          <p:nvPr/>
        </p:nvGrpSpPr>
        <p:grpSpPr>
          <a:xfrm>
            <a:off x="4843808" y="2638739"/>
            <a:ext cx="2850180" cy="707886"/>
            <a:chOff x="4843808" y="2638739"/>
            <a:chExt cx="2850180" cy="707886"/>
          </a:xfrm>
        </p:grpSpPr>
        <p:sp>
          <p:nvSpPr>
            <p:cNvPr id="86" name="Right Arrow 85"/>
            <p:cNvSpPr/>
            <p:nvPr/>
          </p:nvSpPr>
          <p:spPr>
            <a:xfrm rot="8572089">
              <a:off x="4843808" y="2638962"/>
              <a:ext cx="1165572" cy="341785"/>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7" name="TextBox 86"/>
            <p:cNvSpPr txBox="1"/>
            <p:nvPr/>
          </p:nvSpPr>
          <p:spPr>
            <a:xfrm>
              <a:off x="5671955" y="2638739"/>
              <a:ext cx="2022033" cy="707886"/>
            </a:xfrm>
            <a:prstGeom prst="rect">
              <a:avLst/>
            </a:prstGeom>
            <a:noFill/>
          </p:spPr>
          <p:txBody>
            <a:bodyPr wrap="none" rtlCol="0">
              <a:spAutoFit/>
            </a:bodyPr>
            <a:lstStyle/>
            <a:p>
              <a:r>
                <a:rPr lang="en-US" sz="2000" dirty="0" smtClean="0"/>
                <a:t>Align transcripts</a:t>
              </a:r>
            </a:p>
            <a:p>
              <a:r>
                <a:rPr lang="en-US" sz="2000" dirty="0" smtClean="0"/>
                <a:t> to genome</a:t>
              </a:r>
              <a:endParaRPr lang="en-US" sz="2000" dirty="0"/>
            </a:p>
          </p:txBody>
        </p:sp>
      </p:grpSp>
      <p:sp>
        <p:nvSpPr>
          <p:cNvPr id="88" name="Rectangle 87"/>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830419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wipe(left)">
                                      <p:cBhvr>
                                        <p:cTn id="14" dur="22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RNA-</a:t>
            </a:r>
            <a:r>
              <a:rPr lang="en-US" sz="3600" dirty="0" err="1" smtClean="0"/>
              <a:t>Seq</a:t>
            </a:r>
            <a:r>
              <a:rPr lang="en-US" sz="3600" dirty="0" smtClean="0"/>
              <a:t> and the Alignment Problem </a:t>
            </a:r>
            <a:endParaRPr lang="en-US" sz="3600" dirty="0"/>
          </a:p>
        </p:txBody>
      </p:sp>
      <p:sp>
        <p:nvSpPr>
          <p:cNvPr id="3" name="Content Placeholder 2"/>
          <p:cNvSpPr>
            <a:spLocks noGrp="1"/>
          </p:cNvSpPr>
          <p:nvPr>
            <p:ph idx="1"/>
          </p:nvPr>
        </p:nvSpPr>
        <p:spPr>
          <a:xfrm>
            <a:off x="152400" y="1412776"/>
            <a:ext cx="8839200" cy="4724400"/>
          </a:xfrm>
        </p:spPr>
        <p:txBody>
          <a:bodyPr/>
          <a:lstStyle/>
          <a:p>
            <a:r>
              <a:rPr lang="en-US" sz="1800" b="1" dirty="0" smtClean="0"/>
              <a:t>Problem: assign observed reads to genomic loci</a:t>
            </a:r>
          </a:p>
          <a:p>
            <a:endParaRPr lang="en-US" sz="1800" b="1" dirty="0"/>
          </a:p>
          <a:p>
            <a:endParaRPr lang="en-US" sz="1800" b="1" dirty="0" smtClean="0"/>
          </a:p>
          <a:p>
            <a:endParaRPr lang="en-US" sz="1800" b="1" dirty="0"/>
          </a:p>
          <a:p>
            <a:endParaRPr lang="en-US" sz="1800" b="1" dirty="0" smtClean="0"/>
          </a:p>
          <a:p>
            <a:endParaRPr lang="en-US" sz="1800" b="1" dirty="0"/>
          </a:p>
          <a:p>
            <a:endParaRPr lang="en-US" sz="1800" b="1" dirty="0" smtClean="0"/>
          </a:p>
          <a:p>
            <a:r>
              <a:rPr lang="en-US" sz="1800" b="1" dirty="0" smtClean="0"/>
              <a:t>Alternatively: assign to genes</a:t>
            </a:r>
            <a:endParaRPr lang="en-US" sz="1800" b="1" dirty="0"/>
          </a:p>
        </p:txBody>
      </p:sp>
      <p:pic>
        <p:nvPicPr>
          <p:cNvPr id="7" name="Picture 6" descr="rnaseqch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844824"/>
            <a:ext cx="8813800" cy="2692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808" y="4797152"/>
            <a:ext cx="5054600" cy="1396999"/>
          </a:xfrm>
          <a:prstGeom prst="rect">
            <a:avLst/>
          </a:prstGeom>
        </p:spPr>
      </p:pic>
      <p:sp>
        <p:nvSpPr>
          <p:cNvPr id="4" name="TextBox 3"/>
          <p:cNvSpPr txBox="1"/>
          <p:nvPr/>
        </p:nvSpPr>
        <p:spPr>
          <a:xfrm>
            <a:off x="2383968" y="4149080"/>
            <a:ext cx="1972008" cy="261610"/>
          </a:xfrm>
          <a:prstGeom prst="rect">
            <a:avLst/>
          </a:prstGeom>
          <a:noFill/>
        </p:spPr>
        <p:txBody>
          <a:bodyPr wrap="none" rtlCol="0">
            <a:spAutoFit/>
          </a:bodyPr>
          <a:lstStyle/>
          <a:p>
            <a:r>
              <a:rPr lang="en-US" sz="1100" dirty="0" smtClean="0"/>
              <a:t>Chimeric RNA-</a:t>
            </a:r>
            <a:r>
              <a:rPr lang="en-US" sz="1100" dirty="0" err="1" smtClean="0"/>
              <a:t>Seq</a:t>
            </a:r>
            <a:r>
              <a:rPr lang="en-US" sz="1100" dirty="0" smtClean="0"/>
              <a:t> fragment</a:t>
            </a:r>
            <a:endParaRPr lang="en-US" sz="1100" dirty="0"/>
          </a:p>
        </p:txBody>
      </p:sp>
      <p:sp>
        <p:nvSpPr>
          <p:cNvPr id="10" name="TextBox 9"/>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1915401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Paired End Read Alignments Inform Fusion Discovery</a:t>
            </a:r>
            <a:endParaRPr lang="en-US" dirty="0"/>
          </a:p>
        </p:txBody>
      </p:sp>
      <p:sp>
        <p:nvSpPr>
          <p:cNvPr id="3" name="Content Placeholder 2"/>
          <p:cNvSpPr>
            <a:spLocks noGrp="1"/>
          </p:cNvSpPr>
          <p:nvPr>
            <p:ph idx="1"/>
          </p:nvPr>
        </p:nvSpPr>
        <p:spPr/>
        <p:txBody>
          <a:bodyPr/>
          <a:lstStyle/>
          <a:p>
            <a:r>
              <a:rPr lang="en-US" sz="2400" dirty="0" smtClean="0"/>
              <a:t>Paired end read alignments can provide approximate breakpoint information</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Split-reads are required for precise junction identification.</a:t>
            </a:r>
          </a:p>
        </p:txBody>
      </p:sp>
      <p:pic>
        <p:nvPicPr>
          <p:cNvPr id="6" name="Picture 5" descr="rnaseqpai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2824088"/>
            <a:ext cx="5054600" cy="1397000"/>
          </a:xfrm>
          <a:prstGeom prst="rect">
            <a:avLst/>
          </a:prstGeom>
        </p:spPr>
      </p:pic>
      <p:sp>
        <p:nvSpPr>
          <p:cNvPr id="5" name="TextBox 4"/>
          <p:cNvSpPr txBox="1"/>
          <p:nvPr/>
        </p:nvSpPr>
        <p:spPr>
          <a:xfrm>
            <a:off x="3707904" y="4175502"/>
            <a:ext cx="1972008" cy="261610"/>
          </a:xfrm>
          <a:prstGeom prst="rect">
            <a:avLst/>
          </a:prstGeom>
          <a:noFill/>
        </p:spPr>
        <p:txBody>
          <a:bodyPr wrap="none" rtlCol="0">
            <a:spAutoFit/>
          </a:bodyPr>
          <a:lstStyle/>
          <a:p>
            <a:r>
              <a:rPr lang="en-US" sz="1100" dirty="0" smtClean="0"/>
              <a:t>Chimeric RNA-</a:t>
            </a:r>
            <a:r>
              <a:rPr lang="en-US" sz="1100" dirty="0" err="1" smtClean="0"/>
              <a:t>Seq</a:t>
            </a:r>
            <a:r>
              <a:rPr lang="en-US" sz="1100" dirty="0" smtClean="0"/>
              <a:t> fragment</a:t>
            </a:r>
            <a:endParaRPr lang="en-US" sz="1100" dirty="0"/>
          </a:p>
        </p:txBody>
      </p:sp>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338464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sz="2800" dirty="0" smtClean="0"/>
              <a:t>Choice of Reference affects Mapping Rates</a:t>
            </a:r>
            <a:endParaRPr lang="en-US" sz="2800" dirty="0"/>
          </a:p>
        </p:txBody>
      </p:sp>
      <p:pic>
        <p:nvPicPr>
          <p:cNvPr id="4" name="Content Placeholder 3"/>
          <p:cNvPicPr>
            <a:picLocks noGrp="1" noChangeAspect="1"/>
          </p:cNvPicPr>
          <p:nvPr>
            <p:ph idx="1"/>
          </p:nvPr>
        </p:nvPicPr>
        <p:blipFill rotWithShape="1">
          <a:blip r:embed="rId3"/>
          <a:srcRect t="-2239" r="42123" b="-2239"/>
          <a:stretch/>
        </p:blipFill>
        <p:spPr>
          <a:xfrm>
            <a:off x="2195736" y="1052736"/>
            <a:ext cx="5115852" cy="4724400"/>
          </a:xfrm>
        </p:spPr>
      </p:pic>
      <p:grpSp>
        <p:nvGrpSpPr>
          <p:cNvPr id="8" name="Group 7"/>
          <p:cNvGrpSpPr/>
          <p:nvPr/>
        </p:nvGrpSpPr>
        <p:grpSpPr>
          <a:xfrm>
            <a:off x="2627784" y="5949280"/>
            <a:ext cx="3913805" cy="278924"/>
            <a:chOff x="2627784" y="6091371"/>
            <a:chExt cx="3913805" cy="278924"/>
          </a:xfrm>
        </p:grpSpPr>
        <p:sp>
          <p:nvSpPr>
            <p:cNvPr id="3" name="TextBox 2"/>
            <p:cNvSpPr txBox="1"/>
            <p:nvPr/>
          </p:nvSpPr>
          <p:spPr>
            <a:xfrm>
              <a:off x="2627784" y="6093296"/>
              <a:ext cx="2088232" cy="276999"/>
            </a:xfrm>
            <a:prstGeom prst="rect">
              <a:avLst/>
            </a:prstGeom>
            <a:noFill/>
          </p:spPr>
          <p:txBody>
            <a:bodyPr wrap="square" rtlCol="0">
              <a:spAutoFit/>
            </a:bodyPr>
            <a:lstStyle/>
            <a:p>
              <a:r>
                <a:rPr lang="en-US" sz="1200" dirty="0"/>
                <a:t>Zhao and </a:t>
              </a:r>
              <a:r>
                <a:rPr lang="en-US" sz="1200" dirty="0" smtClean="0"/>
                <a:t>Zhang, 2016</a:t>
              </a:r>
              <a:endParaRPr lang="en-US" sz="1200" dirty="0"/>
            </a:p>
          </p:txBody>
        </p:sp>
        <p:sp>
          <p:nvSpPr>
            <p:cNvPr id="7" name="TextBox 6"/>
            <p:cNvSpPr txBox="1"/>
            <p:nvPr/>
          </p:nvSpPr>
          <p:spPr>
            <a:xfrm>
              <a:off x="4237878" y="6091371"/>
              <a:ext cx="2303711" cy="276999"/>
            </a:xfrm>
            <a:prstGeom prst="rect">
              <a:avLst/>
            </a:prstGeom>
            <a:noFill/>
          </p:spPr>
          <p:txBody>
            <a:bodyPr wrap="none" rtlCol="0">
              <a:spAutoFit/>
            </a:bodyPr>
            <a:lstStyle/>
            <a:p>
              <a:r>
                <a:rPr lang="en-US" sz="1200" dirty="0"/>
                <a:t>http://</a:t>
              </a:r>
              <a:r>
                <a:rPr lang="en-US" sz="1200" dirty="0" err="1"/>
                <a:t>dx.doi.org</a:t>
              </a:r>
              <a:r>
                <a:rPr lang="en-US" sz="1200" dirty="0"/>
                <a:t>/10.5772/61197</a:t>
              </a:r>
            </a:p>
          </p:txBody>
        </p:sp>
      </p:grpSp>
      <p:sp>
        <p:nvSpPr>
          <p:cNvPr id="9" name="TextBox 8"/>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31776568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sz="2800" dirty="0" smtClean="0"/>
              <a:t>Choice of Target Influences Read Mappings and Fusion Predictions</a:t>
            </a:r>
            <a:endParaRPr lang="en-US" sz="2800" dirty="0"/>
          </a:p>
        </p:txBody>
      </p:sp>
      <p:sp>
        <p:nvSpPr>
          <p:cNvPr id="9" name="TextBox 8"/>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11" name="Rectangle 10"/>
          <p:cNvSpPr/>
          <p:nvPr/>
        </p:nvSpPr>
        <p:spPr>
          <a:xfrm>
            <a:off x="2565245" y="1732370"/>
            <a:ext cx="4176962" cy="618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2" name="Group 11"/>
          <p:cNvGrpSpPr/>
          <p:nvPr/>
        </p:nvGrpSpPr>
        <p:grpSpPr>
          <a:xfrm>
            <a:off x="2808045" y="1553009"/>
            <a:ext cx="1255563" cy="87759"/>
            <a:chOff x="3401134" y="4017011"/>
            <a:chExt cx="3014858" cy="256677"/>
          </a:xfrm>
        </p:grpSpPr>
        <p:cxnSp>
          <p:nvCxnSpPr>
            <p:cNvPr id="46" name="Straight Connector 45"/>
            <p:cNvCxnSpPr>
              <a:stCxn id="47" idx="3"/>
              <a:endCxn id="50"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8" name="Rectangle 47"/>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9" name="Rectangle 48"/>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Rectangle 49"/>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3" name="Group 12"/>
          <p:cNvGrpSpPr/>
          <p:nvPr/>
        </p:nvGrpSpPr>
        <p:grpSpPr>
          <a:xfrm>
            <a:off x="4932040" y="1556792"/>
            <a:ext cx="1592570" cy="83136"/>
            <a:chOff x="3787560" y="5564931"/>
            <a:chExt cx="3281170" cy="272202"/>
          </a:xfrm>
        </p:grpSpPr>
        <p:cxnSp>
          <p:nvCxnSpPr>
            <p:cNvPr id="38" name="Straight Connector 37"/>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0" name="Rectangle 39"/>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1" name="Rectangle 40"/>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Rectangle 41"/>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Rectangle 42"/>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Rectangle 43"/>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Rectangle 44"/>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 name="Rectangle 13"/>
          <p:cNvSpPr/>
          <p:nvPr/>
        </p:nvSpPr>
        <p:spPr>
          <a:xfrm>
            <a:off x="4419730" y="1732370"/>
            <a:ext cx="216079" cy="6182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 name="TextBox 5"/>
          <p:cNvSpPr txBox="1"/>
          <p:nvPr/>
        </p:nvSpPr>
        <p:spPr>
          <a:xfrm>
            <a:off x="4355976" y="2535287"/>
            <a:ext cx="629349" cy="461665"/>
          </a:xfrm>
          <a:prstGeom prst="rect">
            <a:avLst/>
          </a:prstGeom>
          <a:noFill/>
        </p:spPr>
        <p:txBody>
          <a:bodyPr wrap="none" rtlCol="0">
            <a:spAutoFit/>
          </a:bodyPr>
          <a:lstStyle/>
          <a:p>
            <a:r>
              <a:rPr lang="en-US" dirty="0" smtClean="0"/>
              <a:t>Vs.</a:t>
            </a:r>
            <a:endParaRPr lang="en-US" dirty="0"/>
          </a:p>
        </p:txBody>
      </p:sp>
      <p:sp>
        <p:nvSpPr>
          <p:cNvPr id="51" name="Rectangle 50"/>
          <p:cNvSpPr/>
          <p:nvPr/>
        </p:nvSpPr>
        <p:spPr>
          <a:xfrm>
            <a:off x="3275856" y="3284984"/>
            <a:ext cx="864096" cy="72008"/>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2" name="Rectangle 51"/>
          <p:cNvSpPr/>
          <p:nvPr/>
        </p:nvSpPr>
        <p:spPr>
          <a:xfrm>
            <a:off x="4860032" y="3284983"/>
            <a:ext cx="1080120" cy="7200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9" name="TextBox 28"/>
          <p:cNvSpPr txBox="1"/>
          <p:nvPr/>
        </p:nvSpPr>
        <p:spPr>
          <a:xfrm>
            <a:off x="4427984" y="4005064"/>
            <a:ext cx="629349" cy="461665"/>
          </a:xfrm>
          <a:prstGeom prst="rect">
            <a:avLst/>
          </a:prstGeom>
          <a:noFill/>
        </p:spPr>
        <p:txBody>
          <a:bodyPr wrap="none" rtlCol="0">
            <a:spAutoFit/>
          </a:bodyPr>
          <a:lstStyle/>
          <a:p>
            <a:r>
              <a:rPr lang="en-US" dirty="0" smtClean="0"/>
              <a:t>Vs.</a:t>
            </a:r>
            <a:endParaRPr lang="en-US" dirty="0"/>
          </a:p>
        </p:txBody>
      </p:sp>
      <p:sp>
        <p:nvSpPr>
          <p:cNvPr id="30" name="Rectangle 29"/>
          <p:cNvSpPr/>
          <p:nvPr/>
        </p:nvSpPr>
        <p:spPr>
          <a:xfrm>
            <a:off x="837053" y="5188754"/>
            <a:ext cx="4176962" cy="618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31" name="Group 30"/>
          <p:cNvGrpSpPr/>
          <p:nvPr/>
        </p:nvGrpSpPr>
        <p:grpSpPr>
          <a:xfrm>
            <a:off x="1079853" y="5009393"/>
            <a:ext cx="1255563" cy="87759"/>
            <a:chOff x="3401134" y="4017011"/>
            <a:chExt cx="3014858" cy="256677"/>
          </a:xfrm>
        </p:grpSpPr>
        <p:cxnSp>
          <p:nvCxnSpPr>
            <p:cNvPr id="32" name="Straight Connector 31"/>
            <p:cNvCxnSpPr>
              <a:stCxn id="33" idx="3"/>
              <a:endCxn id="36"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4" name="Rectangle 33"/>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Rectangle 34"/>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6" name="Rectangle 35"/>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37" name="Group 36"/>
          <p:cNvGrpSpPr/>
          <p:nvPr/>
        </p:nvGrpSpPr>
        <p:grpSpPr>
          <a:xfrm>
            <a:off x="3203848" y="5013176"/>
            <a:ext cx="1592570" cy="83136"/>
            <a:chOff x="3787560" y="5564931"/>
            <a:chExt cx="3281170" cy="272202"/>
          </a:xfrm>
        </p:grpSpPr>
        <p:cxnSp>
          <p:nvCxnSpPr>
            <p:cNvPr id="53" name="Straight Connector 52"/>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5" name="Rectangle 54"/>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6" name="Rectangle 55"/>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7" name="Rectangle 56"/>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8" name="Rectangle 57"/>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Rectangle 58"/>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Rectangle 59"/>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61" name="Rectangle 60"/>
          <p:cNvSpPr/>
          <p:nvPr/>
        </p:nvSpPr>
        <p:spPr>
          <a:xfrm>
            <a:off x="2691538" y="5188754"/>
            <a:ext cx="216079" cy="6182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TextBox 9"/>
          <p:cNvSpPr txBox="1"/>
          <p:nvPr/>
        </p:nvSpPr>
        <p:spPr>
          <a:xfrm>
            <a:off x="5570013" y="4891610"/>
            <a:ext cx="364403" cy="461665"/>
          </a:xfrm>
          <a:prstGeom prst="rect">
            <a:avLst/>
          </a:prstGeom>
          <a:noFill/>
        </p:spPr>
        <p:txBody>
          <a:bodyPr wrap="none" rtlCol="0">
            <a:spAutoFit/>
          </a:bodyPr>
          <a:lstStyle/>
          <a:p>
            <a:r>
              <a:rPr lang="en-US" dirty="0" smtClean="0"/>
              <a:t>+ </a:t>
            </a:r>
            <a:endParaRPr lang="en-US" dirty="0"/>
          </a:p>
        </p:txBody>
      </p:sp>
      <p:sp>
        <p:nvSpPr>
          <p:cNvPr id="62" name="Rectangle 61"/>
          <p:cNvSpPr/>
          <p:nvPr/>
        </p:nvSpPr>
        <p:spPr>
          <a:xfrm>
            <a:off x="6516216" y="5157192"/>
            <a:ext cx="864096" cy="72008"/>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Rectangle 62"/>
          <p:cNvSpPr/>
          <p:nvPr/>
        </p:nvSpPr>
        <p:spPr>
          <a:xfrm>
            <a:off x="7740352" y="5157192"/>
            <a:ext cx="1080120" cy="7200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TextBox 15"/>
          <p:cNvSpPr txBox="1"/>
          <p:nvPr/>
        </p:nvSpPr>
        <p:spPr>
          <a:xfrm rot="19839885">
            <a:off x="179754" y="1772235"/>
            <a:ext cx="2177624" cy="276999"/>
          </a:xfrm>
          <a:prstGeom prst="rect">
            <a:avLst/>
          </a:prstGeom>
          <a:noFill/>
        </p:spPr>
        <p:txBody>
          <a:bodyPr wrap="none" rtlCol="0">
            <a:spAutoFit/>
          </a:bodyPr>
          <a:lstStyle/>
          <a:p>
            <a:r>
              <a:rPr lang="en-US" sz="1200" dirty="0" smtClean="0"/>
              <a:t>Complexity of mapping reads</a:t>
            </a:r>
            <a:endParaRPr lang="en-US" sz="1200" dirty="0"/>
          </a:p>
        </p:txBody>
      </p:sp>
      <p:sp>
        <p:nvSpPr>
          <p:cNvPr id="17" name="TextBox 16"/>
          <p:cNvSpPr txBox="1"/>
          <p:nvPr/>
        </p:nvSpPr>
        <p:spPr>
          <a:xfrm>
            <a:off x="3691835" y="1763524"/>
            <a:ext cx="1672253" cy="369332"/>
          </a:xfrm>
          <a:prstGeom prst="rect">
            <a:avLst/>
          </a:prstGeom>
          <a:noFill/>
        </p:spPr>
        <p:txBody>
          <a:bodyPr wrap="none" rtlCol="0">
            <a:spAutoFit/>
          </a:bodyPr>
          <a:lstStyle/>
          <a:p>
            <a:r>
              <a:rPr lang="en-US" sz="1800" b="1" dirty="0" smtClean="0"/>
              <a:t>Genome only</a:t>
            </a:r>
            <a:endParaRPr lang="en-US" sz="1800" b="1" dirty="0"/>
          </a:p>
        </p:txBody>
      </p:sp>
      <p:sp>
        <p:nvSpPr>
          <p:cNvPr id="18" name="TextBox 17"/>
          <p:cNvSpPr txBox="1"/>
          <p:nvPr/>
        </p:nvSpPr>
        <p:spPr>
          <a:xfrm>
            <a:off x="3563888" y="3419708"/>
            <a:ext cx="2339102" cy="369332"/>
          </a:xfrm>
          <a:prstGeom prst="rect">
            <a:avLst/>
          </a:prstGeom>
          <a:noFill/>
        </p:spPr>
        <p:txBody>
          <a:bodyPr wrap="none" rtlCol="0">
            <a:spAutoFit/>
          </a:bodyPr>
          <a:lstStyle/>
          <a:p>
            <a:r>
              <a:rPr lang="en-US" sz="1800" b="1" dirty="0" smtClean="0"/>
              <a:t>Transcriptome only</a:t>
            </a:r>
            <a:endParaRPr lang="en-US" sz="1800" b="1" dirty="0"/>
          </a:p>
        </p:txBody>
      </p:sp>
      <p:sp>
        <p:nvSpPr>
          <p:cNvPr id="19" name="TextBox 18"/>
          <p:cNvSpPr txBox="1"/>
          <p:nvPr/>
        </p:nvSpPr>
        <p:spPr>
          <a:xfrm>
            <a:off x="3810369" y="5373216"/>
            <a:ext cx="2993879" cy="369332"/>
          </a:xfrm>
          <a:prstGeom prst="rect">
            <a:avLst/>
          </a:prstGeom>
          <a:noFill/>
        </p:spPr>
        <p:txBody>
          <a:bodyPr wrap="none" rtlCol="0">
            <a:spAutoFit/>
          </a:bodyPr>
          <a:lstStyle/>
          <a:p>
            <a:r>
              <a:rPr lang="en-US" sz="1800" b="1" dirty="0" smtClean="0"/>
              <a:t>Genome &amp; Transcriptome</a:t>
            </a:r>
            <a:endParaRPr lang="en-US" sz="1800" b="1" dirty="0"/>
          </a:p>
        </p:txBody>
      </p:sp>
      <p:grpSp>
        <p:nvGrpSpPr>
          <p:cNvPr id="22" name="Group 21"/>
          <p:cNvGrpSpPr/>
          <p:nvPr/>
        </p:nvGrpSpPr>
        <p:grpSpPr>
          <a:xfrm>
            <a:off x="-139809" y="3333594"/>
            <a:ext cx="4279175" cy="478861"/>
            <a:chOff x="-139809" y="3333594"/>
            <a:chExt cx="4279175" cy="478861"/>
          </a:xfrm>
        </p:grpSpPr>
        <p:sp>
          <p:nvSpPr>
            <p:cNvPr id="20" name="TextBox 19"/>
            <p:cNvSpPr txBox="1"/>
            <p:nvPr/>
          </p:nvSpPr>
          <p:spPr>
            <a:xfrm rot="19861274">
              <a:off x="-139809" y="3333594"/>
              <a:ext cx="3828692" cy="276999"/>
            </a:xfrm>
            <a:prstGeom prst="rect">
              <a:avLst/>
            </a:prstGeom>
            <a:noFill/>
          </p:spPr>
          <p:txBody>
            <a:bodyPr wrap="none" rtlCol="0">
              <a:spAutoFit/>
            </a:bodyPr>
            <a:lstStyle/>
            <a:p>
              <a:r>
                <a:rPr lang="en-US" sz="1200" dirty="0" err="1" smtClean="0"/>
                <a:t>Mis</a:t>
              </a:r>
              <a:r>
                <a:rPr lang="en-US" sz="1200" dirty="0" smtClean="0"/>
                <a:t>-mapped reads (belong elsewhere in the genome)</a:t>
              </a:r>
              <a:endParaRPr lang="en-US" sz="1200" dirty="0"/>
            </a:p>
          </p:txBody>
        </p:sp>
        <p:sp>
          <p:nvSpPr>
            <p:cNvPr id="64" name="TextBox 63"/>
            <p:cNvSpPr txBox="1"/>
            <p:nvPr/>
          </p:nvSpPr>
          <p:spPr>
            <a:xfrm rot="19797324">
              <a:off x="-99595" y="3535456"/>
              <a:ext cx="4238961" cy="276999"/>
            </a:xfrm>
            <a:prstGeom prst="rect">
              <a:avLst/>
            </a:prstGeom>
            <a:noFill/>
          </p:spPr>
          <p:txBody>
            <a:bodyPr wrap="none" rtlCol="0">
              <a:spAutoFit/>
            </a:bodyPr>
            <a:lstStyle/>
            <a:p>
              <a:r>
                <a:rPr lang="en-US" sz="1200" dirty="0" smtClean="0"/>
                <a:t>Restricted to reference transcripts (no novel exons allowed)</a:t>
              </a:r>
              <a:endParaRPr lang="en-US" sz="1200" dirty="0"/>
            </a:p>
          </p:txBody>
        </p:sp>
      </p:grpSp>
      <p:sp>
        <p:nvSpPr>
          <p:cNvPr id="21" name="TextBox 20"/>
          <p:cNvSpPr txBox="1"/>
          <p:nvPr/>
        </p:nvSpPr>
        <p:spPr>
          <a:xfrm>
            <a:off x="4720798" y="5661248"/>
            <a:ext cx="1219354" cy="276999"/>
          </a:xfrm>
          <a:prstGeom prst="rect">
            <a:avLst/>
          </a:prstGeom>
          <a:noFill/>
        </p:spPr>
        <p:txBody>
          <a:bodyPr wrap="none" rtlCol="0">
            <a:spAutoFit/>
          </a:bodyPr>
          <a:lstStyle/>
          <a:p>
            <a:r>
              <a:rPr lang="en-US" sz="1200" dirty="0" smtClean="0"/>
              <a:t>(most rigorous)</a:t>
            </a:r>
            <a:endParaRPr lang="en-US" sz="1200" dirty="0"/>
          </a:p>
        </p:txBody>
      </p:sp>
    </p:spTree>
    <p:extLst>
      <p:ext uri="{BB962C8B-B14F-4D97-AF65-F5344CB8AC3E}">
        <p14:creationId xmlns:p14="http://schemas.microsoft.com/office/powerpoint/2010/main" val="38542573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 Shot 2015-04-13 at 8.5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2" y="107013"/>
            <a:ext cx="8808176" cy="4985569"/>
          </a:xfrm>
          <a:prstGeom prst="rect">
            <a:avLst/>
          </a:prstGeom>
          <a:ln>
            <a:solidFill>
              <a:srgbClr val="000000"/>
            </a:solidFill>
          </a:ln>
        </p:spPr>
      </p:pic>
      <p:sp>
        <p:nvSpPr>
          <p:cNvPr id="5" name="TextBox 4"/>
          <p:cNvSpPr txBox="1"/>
          <p:nvPr/>
        </p:nvSpPr>
        <p:spPr>
          <a:xfrm>
            <a:off x="76976" y="4862011"/>
            <a:ext cx="5062054" cy="261610"/>
          </a:xfrm>
          <a:prstGeom prst="rect">
            <a:avLst/>
          </a:prstGeom>
          <a:noFill/>
        </p:spPr>
        <p:txBody>
          <a:bodyPr wrap="square" rtlCol="0">
            <a:spAutoFit/>
          </a:bodyPr>
          <a:lstStyle/>
          <a:p>
            <a:r>
              <a:rPr lang="en-US" sz="1100" dirty="0" smtClean="0">
                <a:solidFill>
                  <a:srgbClr val="660066"/>
                </a:solidFill>
              </a:rPr>
              <a:t>* Table from Wang et al. Briefings in Bioinformatics. 2012</a:t>
            </a:r>
            <a:endParaRPr lang="en-US" sz="1100" dirty="0">
              <a:solidFill>
                <a:srgbClr val="660066"/>
              </a:solidFill>
            </a:endParaRPr>
          </a:p>
        </p:txBody>
      </p:sp>
      <p:sp>
        <p:nvSpPr>
          <p:cNvPr id="6" name="Rectangle 5"/>
          <p:cNvSpPr/>
          <p:nvPr/>
        </p:nvSpPr>
        <p:spPr>
          <a:xfrm>
            <a:off x="269413" y="171153"/>
            <a:ext cx="846726" cy="3676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56909" y="5209455"/>
            <a:ext cx="7338296" cy="1387897"/>
            <a:chOff x="656909" y="5209455"/>
            <a:chExt cx="7338296" cy="1387897"/>
          </a:xfrm>
        </p:grpSpPr>
        <p:sp>
          <p:nvSpPr>
            <p:cNvPr id="8" name="TextBox 7"/>
            <p:cNvSpPr txBox="1"/>
            <p:nvPr/>
          </p:nvSpPr>
          <p:spPr>
            <a:xfrm>
              <a:off x="656909" y="5535523"/>
              <a:ext cx="1739391" cy="954107"/>
            </a:xfrm>
            <a:prstGeom prst="rect">
              <a:avLst/>
            </a:prstGeom>
            <a:noFill/>
          </p:spPr>
          <p:txBody>
            <a:bodyPr wrap="none" rtlCol="0">
              <a:spAutoFit/>
            </a:bodyPr>
            <a:lstStyle/>
            <a:p>
              <a:r>
                <a:rPr lang="en-US" sz="1400" dirty="0" smtClean="0"/>
                <a:t>BARNACLE (2013)</a:t>
              </a:r>
            </a:p>
            <a:p>
              <a:r>
                <a:rPr lang="en-US" sz="1400" dirty="0" smtClean="0"/>
                <a:t>PRADA (2014)</a:t>
              </a:r>
            </a:p>
            <a:p>
              <a:r>
                <a:rPr lang="en-US" sz="1400" dirty="0" err="1" smtClean="0"/>
                <a:t>FusionCatcher</a:t>
              </a:r>
              <a:r>
                <a:rPr lang="en-US" sz="1400" dirty="0" smtClean="0"/>
                <a:t> (2014)</a:t>
              </a:r>
            </a:p>
            <a:p>
              <a:endParaRPr lang="en-US" sz="1400" dirty="0"/>
            </a:p>
          </p:txBody>
        </p:sp>
        <p:sp>
          <p:nvSpPr>
            <p:cNvPr id="9" name="TextBox 8"/>
            <p:cNvSpPr txBox="1"/>
            <p:nvPr/>
          </p:nvSpPr>
          <p:spPr>
            <a:xfrm>
              <a:off x="2267044" y="5209455"/>
              <a:ext cx="3457084" cy="307777"/>
            </a:xfrm>
            <a:prstGeom prst="rect">
              <a:avLst/>
            </a:prstGeom>
            <a:noFill/>
          </p:spPr>
          <p:txBody>
            <a:bodyPr wrap="none" rtlCol="0">
              <a:spAutoFit/>
            </a:bodyPr>
            <a:lstStyle/>
            <a:p>
              <a:r>
                <a:rPr lang="en-US" sz="1400" b="1" dirty="0" smtClean="0"/>
                <a:t>And many more since 2012, including:</a:t>
              </a:r>
              <a:endParaRPr lang="en-US" sz="1400" b="1" dirty="0"/>
            </a:p>
          </p:txBody>
        </p:sp>
        <p:sp>
          <p:nvSpPr>
            <p:cNvPr id="10" name="TextBox 9"/>
            <p:cNvSpPr txBox="1"/>
            <p:nvPr/>
          </p:nvSpPr>
          <p:spPr>
            <a:xfrm>
              <a:off x="2571743" y="5535523"/>
              <a:ext cx="1311677" cy="954107"/>
            </a:xfrm>
            <a:prstGeom prst="rect">
              <a:avLst/>
            </a:prstGeom>
            <a:noFill/>
          </p:spPr>
          <p:txBody>
            <a:bodyPr wrap="none" rtlCol="0">
              <a:spAutoFit/>
            </a:bodyPr>
            <a:lstStyle/>
            <a:p>
              <a:r>
                <a:rPr lang="en-US" sz="1400" dirty="0"/>
                <a:t>TRUP (2015</a:t>
              </a:r>
              <a:r>
                <a:rPr lang="en-US" sz="1400" dirty="0" smtClean="0"/>
                <a:t>)</a:t>
              </a:r>
            </a:p>
            <a:p>
              <a:r>
                <a:rPr lang="en-US" sz="1400" dirty="0" smtClean="0"/>
                <a:t>JAFFA (2015)</a:t>
              </a:r>
            </a:p>
            <a:p>
              <a:r>
                <a:rPr lang="en-US" sz="1400" dirty="0" err="1" smtClean="0"/>
                <a:t>NCLscan</a:t>
              </a:r>
              <a:r>
                <a:rPr lang="en-US" sz="1400" dirty="0"/>
                <a:t> </a:t>
              </a:r>
              <a:r>
                <a:rPr lang="en-US" sz="1400" dirty="0" smtClean="0"/>
                <a:t>(2015)</a:t>
              </a:r>
              <a:endParaRPr lang="en-US" sz="1400" dirty="0"/>
            </a:p>
            <a:p>
              <a:endParaRPr lang="en-US" sz="1400" dirty="0"/>
            </a:p>
          </p:txBody>
        </p:sp>
        <p:sp>
          <p:nvSpPr>
            <p:cNvPr id="11" name="TextBox 10"/>
            <p:cNvSpPr txBox="1"/>
            <p:nvPr/>
          </p:nvSpPr>
          <p:spPr>
            <a:xfrm>
              <a:off x="6084168" y="5427801"/>
              <a:ext cx="1911037" cy="1169551"/>
            </a:xfrm>
            <a:prstGeom prst="rect">
              <a:avLst/>
            </a:prstGeom>
            <a:noFill/>
          </p:spPr>
          <p:txBody>
            <a:bodyPr wrap="none" rtlCol="0">
              <a:spAutoFit/>
            </a:bodyPr>
            <a:lstStyle/>
            <a:p>
              <a:r>
                <a:rPr lang="en-US" sz="1400" dirty="0" err="1" smtClean="0"/>
                <a:t>ChimeRScope</a:t>
              </a:r>
              <a:r>
                <a:rPr lang="en-US" sz="1400" dirty="0"/>
                <a:t> </a:t>
              </a:r>
              <a:r>
                <a:rPr lang="en-US" sz="1400" dirty="0" smtClean="0"/>
                <a:t>(2017)</a:t>
              </a:r>
            </a:p>
            <a:p>
              <a:r>
                <a:rPr lang="en-US" sz="1400" dirty="0" err="1" smtClean="0"/>
                <a:t>ChimPipe</a:t>
              </a:r>
              <a:r>
                <a:rPr lang="en-US" sz="1400" dirty="0" smtClean="0"/>
                <a:t> </a:t>
              </a:r>
              <a:r>
                <a:rPr lang="en-US" sz="1400" dirty="0"/>
                <a:t>(2017)</a:t>
              </a:r>
            </a:p>
            <a:p>
              <a:r>
                <a:rPr lang="en-US" sz="1400" dirty="0" smtClean="0"/>
                <a:t>STAR-Fusion (2017)</a:t>
              </a:r>
            </a:p>
            <a:p>
              <a:r>
                <a:rPr lang="en-US" sz="1400" dirty="0" err="1" smtClean="0"/>
                <a:t>Pizzly</a:t>
              </a:r>
              <a:r>
                <a:rPr lang="en-US" sz="1400" dirty="0"/>
                <a:t> </a:t>
              </a:r>
              <a:r>
                <a:rPr lang="en-US" sz="1400" dirty="0" smtClean="0"/>
                <a:t>(2017)</a:t>
              </a:r>
              <a:endParaRPr lang="en-US" sz="1400" dirty="0"/>
            </a:p>
            <a:p>
              <a:endParaRPr lang="en-US" sz="1400" dirty="0"/>
            </a:p>
          </p:txBody>
        </p:sp>
        <p:sp>
          <p:nvSpPr>
            <p:cNvPr id="12" name="TextBox 11"/>
            <p:cNvSpPr txBox="1"/>
            <p:nvPr/>
          </p:nvSpPr>
          <p:spPr>
            <a:xfrm>
              <a:off x="4139952" y="5535523"/>
              <a:ext cx="1767619" cy="954107"/>
            </a:xfrm>
            <a:prstGeom prst="rect">
              <a:avLst/>
            </a:prstGeom>
            <a:noFill/>
          </p:spPr>
          <p:txBody>
            <a:bodyPr wrap="none" rtlCol="0">
              <a:spAutoFit/>
            </a:bodyPr>
            <a:lstStyle/>
            <a:p>
              <a:r>
                <a:rPr lang="en-US" sz="1400" dirty="0" smtClean="0"/>
                <a:t>IDP-fusion </a:t>
              </a:r>
              <a:r>
                <a:rPr lang="en-US" sz="1400" dirty="0"/>
                <a:t>(2015</a:t>
              </a:r>
              <a:r>
                <a:rPr lang="en-US" sz="1400" dirty="0" smtClean="0"/>
                <a:t>)</a:t>
              </a:r>
            </a:p>
            <a:p>
              <a:r>
                <a:rPr lang="en-US" sz="1400" dirty="0" smtClean="0"/>
                <a:t>INTEGRATE (2016)</a:t>
              </a:r>
            </a:p>
            <a:p>
              <a:r>
                <a:rPr lang="en-US" sz="1400" dirty="0" err="1"/>
                <a:t>InFusion</a:t>
              </a:r>
              <a:r>
                <a:rPr lang="en-US" sz="1400" dirty="0"/>
                <a:t> (2016)</a:t>
              </a:r>
            </a:p>
            <a:p>
              <a:endParaRPr lang="en-US" sz="1400" dirty="0"/>
            </a:p>
          </p:txBody>
        </p:sp>
      </p:grpSp>
    </p:spTree>
    <p:extLst>
      <p:ext uri="{BB962C8B-B14F-4D97-AF65-F5344CB8AC3E}">
        <p14:creationId xmlns:p14="http://schemas.microsoft.com/office/powerpoint/2010/main" val="180563448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 Shot 2018-03-14 at 11.10.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96752"/>
            <a:ext cx="8068325" cy="2700555"/>
          </a:xfrm>
          <a:prstGeom prst="rect">
            <a:avLst/>
          </a:prstGeom>
        </p:spPr>
      </p:pic>
      <p:sp>
        <p:nvSpPr>
          <p:cNvPr id="5" name="TextBox 4"/>
          <p:cNvSpPr txBox="1"/>
          <p:nvPr/>
        </p:nvSpPr>
        <p:spPr>
          <a:xfrm>
            <a:off x="2555776" y="548680"/>
            <a:ext cx="4130057" cy="584776"/>
          </a:xfrm>
          <a:prstGeom prst="rect">
            <a:avLst/>
          </a:prstGeom>
          <a:noFill/>
        </p:spPr>
        <p:txBody>
          <a:bodyPr wrap="none" rtlCol="0">
            <a:spAutoFit/>
          </a:bodyPr>
          <a:lstStyle/>
          <a:p>
            <a:r>
              <a:rPr lang="en-US" sz="3200" b="1" dirty="0" smtClean="0"/>
              <a:t>When all else fails</a:t>
            </a:r>
            <a:r>
              <a:rPr lang="is-IS" sz="3200" b="1" dirty="0" smtClean="0"/>
              <a:t>…</a:t>
            </a:r>
            <a:endParaRPr lang="en-US" sz="3200" b="1" dirty="0"/>
          </a:p>
        </p:txBody>
      </p:sp>
      <p:pic>
        <p:nvPicPr>
          <p:cNvPr id="6" name="Picture 5"/>
          <p:cNvPicPr>
            <a:picLocks noChangeAspect="1"/>
          </p:cNvPicPr>
          <p:nvPr/>
        </p:nvPicPr>
        <p:blipFill>
          <a:blip r:embed="rId4"/>
          <a:stretch>
            <a:fillRect/>
          </a:stretch>
        </p:blipFill>
        <p:spPr>
          <a:xfrm>
            <a:off x="456952" y="4819600"/>
            <a:ext cx="2242840" cy="1345704"/>
          </a:xfrm>
          <a:prstGeom prst="rect">
            <a:avLst/>
          </a:prstGeom>
        </p:spPr>
      </p:pic>
      <p:sp>
        <p:nvSpPr>
          <p:cNvPr id="7" name="TextBox 6"/>
          <p:cNvSpPr txBox="1"/>
          <p:nvPr/>
        </p:nvSpPr>
        <p:spPr>
          <a:xfrm>
            <a:off x="3128078" y="4077072"/>
            <a:ext cx="5116330" cy="1569660"/>
          </a:xfrm>
          <a:prstGeom prst="rect">
            <a:avLst/>
          </a:prstGeom>
          <a:noFill/>
        </p:spPr>
        <p:txBody>
          <a:bodyPr wrap="square" rtlCol="0">
            <a:spAutoFit/>
          </a:bodyPr>
          <a:lstStyle/>
          <a:p>
            <a:r>
              <a:rPr lang="en-US" sz="1600" i="1" dirty="0" smtClean="0"/>
              <a:t>“In </a:t>
            </a:r>
            <a:r>
              <a:rPr lang="en-US" sz="1600" i="1" dirty="0"/>
              <a:t>conclusion, </a:t>
            </a:r>
            <a:r>
              <a:rPr lang="en-US" sz="1600" i="1" dirty="0" err="1"/>
              <a:t>FusionMap</a:t>
            </a:r>
            <a:r>
              <a:rPr lang="en-US" sz="1600" i="1" dirty="0"/>
              <a:t>, </a:t>
            </a:r>
            <a:r>
              <a:rPr lang="en-US" sz="1600" i="1" dirty="0" err="1"/>
              <a:t>FusionFinder</a:t>
            </a:r>
            <a:r>
              <a:rPr lang="en-US" sz="1600" i="1" dirty="0"/>
              <a:t>, and </a:t>
            </a:r>
            <a:r>
              <a:rPr lang="en-US" sz="1600" i="1" dirty="0" err="1"/>
              <a:t>ChimeraScan</a:t>
            </a:r>
            <a:r>
              <a:rPr lang="en-US" sz="1600" i="1" dirty="0"/>
              <a:t> generated a plethora of fusion</a:t>
            </a:r>
          </a:p>
          <a:p>
            <a:r>
              <a:rPr lang="en-US" sz="1600" i="1" dirty="0"/>
              <a:t>transcripts but did not detect the biologically important CIC-DUX4 chimeric </a:t>
            </a:r>
            <a:r>
              <a:rPr lang="en-US" sz="1600" i="1" dirty="0" smtClean="0"/>
              <a:t>transcript. </a:t>
            </a:r>
            <a:r>
              <a:rPr lang="is-IS" sz="1600" i="1" dirty="0" smtClean="0"/>
              <a:t>… </a:t>
            </a:r>
            <a:r>
              <a:rPr lang="en-US" sz="1600" i="1" dirty="0"/>
              <a:t>The ‘‘</a:t>
            </a:r>
            <a:r>
              <a:rPr lang="en-US" sz="1600" i="1" dirty="0" err="1"/>
              <a:t>grep</a:t>
            </a:r>
            <a:r>
              <a:rPr lang="en-US" sz="1600" i="1" dirty="0"/>
              <a:t>’’ command is an excellent tool to capture chimeric</a:t>
            </a:r>
          </a:p>
          <a:p>
            <a:r>
              <a:rPr lang="en-US" sz="1600" i="1" dirty="0"/>
              <a:t>transcripts from RNA sequencing </a:t>
            </a:r>
            <a:r>
              <a:rPr lang="en-US" sz="1600" i="1" dirty="0" smtClean="0"/>
              <a:t>data”</a:t>
            </a:r>
            <a:endParaRPr lang="en-US" sz="1600" i="1" dirty="0"/>
          </a:p>
        </p:txBody>
      </p:sp>
    </p:spTree>
    <p:extLst>
      <p:ext uri="{BB962C8B-B14F-4D97-AF65-F5344CB8AC3E}">
        <p14:creationId xmlns:p14="http://schemas.microsoft.com/office/powerpoint/2010/main" val="288001771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 Shot 2017-05-29 at 12.48.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734" y="1166617"/>
            <a:ext cx="5787786" cy="3888669"/>
          </a:xfrm>
          <a:prstGeom prst="rect">
            <a:avLst/>
          </a:prstGeom>
        </p:spPr>
      </p:pic>
      <p:sp>
        <p:nvSpPr>
          <p:cNvPr id="5" name="TextBox 4"/>
          <p:cNvSpPr txBox="1"/>
          <p:nvPr/>
        </p:nvSpPr>
        <p:spPr>
          <a:xfrm>
            <a:off x="55816" y="1787505"/>
            <a:ext cx="3724096" cy="2031325"/>
          </a:xfrm>
          <a:prstGeom prst="rect">
            <a:avLst/>
          </a:prstGeom>
          <a:noFill/>
        </p:spPr>
        <p:txBody>
          <a:bodyPr wrap="none" rtlCol="0">
            <a:spAutoFit/>
          </a:bodyPr>
          <a:lstStyle/>
          <a:p>
            <a:pPr marL="285750" indent="-285750">
              <a:buFont typeface="Arial"/>
              <a:buChar char="•"/>
            </a:pPr>
            <a:r>
              <a:rPr lang="en-US" sz="1800" b="1" dirty="0" smtClean="0"/>
              <a:t>Simulated data</a:t>
            </a:r>
          </a:p>
          <a:p>
            <a:pPr marL="742950" lvl="1" indent="-285750">
              <a:buFont typeface="Arial"/>
              <a:buChar char="•"/>
            </a:pPr>
            <a:r>
              <a:rPr lang="en-US" sz="1800" dirty="0" smtClean="0"/>
              <a:t>5 replicates</a:t>
            </a:r>
          </a:p>
          <a:p>
            <a:pPr marL="742950" lvl="1" indent="-285750">
              <a:buFont typeface="Arial"/>
              <a:buChar char="•"/>
            </a:pPr>
            <a:r>
              <a:rPr lang="en-US" sz="1800" dirty="0" smtClean="0"/>
              <a:t>2500 Simulated fusions</a:t>
            </a:r>
            <a:endParaRPr lang="en-US" sz="1800" dirty="0"/>
          </a:p>
          <a:p>
            <a:pPr marL="742950" lvl="1" indent="-285750">
              <a:buFont typeface="Arial"/>
              <a:buChar char="•"/>
            </a:pPr>
            <a:r>
              <a:rPr lang="en-US" sz="1800" dirty="0" smtClean="0"/>
              <a:t>30M PE </a:t>
            </a:r>
            <a:r>
              <a:rPr lang="en-US" sz="1800" dirty="0" err="1" smtClean="0"/>
              <a:t>sim</a:t>
            </a:r>
            <a:r>
              <a:rPr lang="en-US" sz="1800" dirty="0" smtClean="0"/>
              <a:t> RNA-</a:t>
            </a:r>
            <a:r>
              <a:rPr lang="en-US" sz="1800" dirty="0" err="1" smtClean="0"/>
              <a:t>Seq</a:t>
            </a:r>
            <a:r>
              <a:rPr lang="en-US" sz="1800" dirty="0" smtClean="0"/>
              <a:t> data</a:t>
            </a:r>
          </a:p>
          <a:p>
            <a:pPr marL="285750" indent="-285750">
              <a:buFont typeface="Arial"/>
              <a:buChar char="•"/>
            </a:pPr>
            <a:endParaRPr lang="en-US" sz="1800" dirty="0" smtClean="0"/>
          </a:p>
          <a:p>
            <a:pPr marL="285750" indent="-285750">
              <a:buFont typeface="Arial"/>
              <a:buChar char="•"/>
            </a:pPr>
            <a:r>
              <a:rPr lang="en-US" sz="1800" b="1" dirty="0" smtClean="0"/>
              <a:t>Genuine data</a:t>
            </a:r>
          </a:p>
          <a:p>
            <a:pPr marL="742950" lvl="1" indent="-285750">
              <a:buFont typeface="Arial"/>
              <a:buChar char="•"/>
            </a:pPr>
            <a:r>
              <a:rPr lang="en-US" sz="1800" dirty="0" smtClean="0"/>
              <a:t>65 Cancer Cell Lines</a:t>
            </a:r>
            <a:endParaRPr lang="en-US" sz="1800" dirty="0"/>
          </a:p>
        </p:txBody>
      </p:sp>
      <p:sp>
        <p:nvSpPr>
          <p:cNvPr id="6" name="TextBox 5"/>
          <p:cNvSpPr txBox="1"/>
          <p:nvPr/>
        </p:nvSpPr>
        <p:spPr>
          <a:xfrm>
            <a:off x="1952173" y="231031"/>
            <a:ext cx="5428139" cy="461665"/>
          </a:xfrm>
          <a:prstGeom prst="rect">
            <a:avLst/>
          </a:prstGeom>
          <a:noFill/>
        </p:spPr>
        <p:txBody>
          <a:bodyPr wrap="none" rtlCol="0">
            <a:spAutoFit/>
          </a:bodyPr>
          <a:lstStyle/>
          <a:p>
            <a:r>
              <a:rPr lang="en-US" b="1" dirty="0" smtClean="0"/>
              <a:t>Benchmarking Fusion-finding Tools</a:t>
            </a:r>
            <a:endParaRPr lang="en-US" b="1" dirty="0"/>
          </a:p>
        </p:txBody>
      </p:sp>
      <p:sp>
        <p:nvSpPr>
          <p:cNvPr id="7" name="TextBox 6"/>
          <p:cNvSpPr txBox="1"/>
          <p:nvPr/>
        </p:nvSpPr>
        <p:spPr>
          <a:xfrm>
            <a:off x="4187260" y="5803272"/>
            <a:ext cx="4270758" cy="369332"/>
          </a:xfrm>
          <a:prstGeom prst="rect">
            <a:avLst/>
          </a:prstGeom>
          <a:noFill/>
        </p:spPr>
        <p:txBody>
          <a:bodyPr wrap="none" rtlCol="0">
            <a:spAutoFit/>
          </a:bodyPr>
          <a:lstStyle/>
          <a:p>
            <a:r>
              <a:rPr lang="en-US" sz="1800" dirty="0" smtClean="0">
                <a:solidFill>
                  <a:srgbClr val="660066"/>
                </a:solidFill>
              </a:rPr>
              <a:t>Accuracy = </a:t>
            </a:r>
            <a:r>
              <a:rPr lang="en-US" sz="1800" b="1" dirty="0" smtClean="0">
                <a:solidFill>
                  <a:srgbClr val="660066"/>
                </a:solidFill>
              </a:rPr>
              <a:t>a</a:t>
            </a:r>
            <a:r>
              <a:rPr lang="en-US" sz="1800" dirty="0" smtClean="0">
                <a:solidFill>
                  <a:srgbClr val="660066"/>
                </a:solidFill>
              </a:rPr>
              <a:t>rea </a:t>
            </a:r>
            <a:r>
              <a:rPr lang="en-US" sz="1800" b="1" dirty="0" smtClean="0">
                <a:solidFill>
                  <a:srgbClr val="660066"/>
                </a:solidFill>
              </a:rPr>
              <a:t>u</a:t>
            </a:r>
            <a:r>
              <a:rPr lang="en-US" sz="1800" dirty="0" smtClean="0">
                <a:solidFill>
                  <a:srgbClr val="660066"/>
                </a:solidFill>
              </a:rPr>
              <a:t>nder the </a:t>
            </a:r>
            <a:r>
              <a:rPr lang="en-US" sz="1800" b="1" dirty="0" smtClean="0">
                <a:solidFill>
                  <a:srgbClr val="660066"/>
                </a:solidFill>
              </a:rPr>
              <a:t>c</a:t>
            </a:r>
            <a:r>
              <a:rPr lang="en-US" sz="1800" dirty="0" smtClean="0">
                <a:solidFill>
                  <a:srgbClr val="660066"/>
                </a:solidFill>
              </a:rPr>
              <a:t>urve (AUC)</a:t>
            </a:r>
            <a:endParaRPr lang="en-US" sz="1800" dirty="0">
              <a:solidFill>
                <a:srgbClr val="660066"/>
              </a:solidFill>
            </a:endParaRPr>
          </a:p>
        </p:txBody>
      </p:sp>
      <p:sp>
        <p:nvSpPr>
          <p:cNvPr id="2" name="Rectangle 1"/>
          <p:cNvSpPr/>
          <p:nvPr/>
        </p:nvSpPr>
        <p:spPr>
          <a:xfrm>
            <a:off x="3419872" y="1166617"/>
            <a:ext cx="566675" cy="50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TextBox 2"/>
          <p:cNvSpPr txBox="1"/>
          <p:nvPr/>
        </p:nvSpPr>
        <p:spPr>
          <a:xfrm>
            <a:off x="4758554" y="980728"/>
            <a:ext cx="2693766" cy="338554"/>
          </a:xfrm>
          <a:prstGeom prst="rect">
            <a:avLst/>
          </a:prstGeom>
          <a:noFill/>
        </p:spPr>
        <p:txBody>
          <a:bodyPr wrap="none" rtlCol="0">
            <a:spAutoFit/>
          </a:bodyPr>
          <a:lstStyle/>
          <a:p>
            <a:r>
              <a:rPr lang="en-US" sz="1600" b="1" dirty="0" smtClean="0"/>
              <a:t>Precision – Recall Curves</a:t>
            </a:r>
            <a:endParaRPr lang="en-US" sz="1600" b="1" dirty="0"/>
          </a:p>
        </p:txBody>
      </p:sp>
      <p:sp>
        <p:nvSpPr>
          <p:cNvPr id="8" name="TextBox 7"/>
          <p:cNvSpPr txBox="1"/>
          <p:nvPr/>
        </p:nvSpPr>
        <p:spPr>
          <a:xfrm>
            <a:off x="4753028" y="5131025"/>
            <a:ext cx="2878688" cy="646331"/>
          </a:xfrm>
          <a:prstGeom prst="rect">
            <a:avLst/>
          </a:prstGeom>
          <a:noFill/>
        </p:spPr>
        <p:txBody>
          <a:bodyPr wrap="none" rtlCol="0">
            <a:spAutoFit/>
          </a:bodyPr>
          <a:lstStyle/>
          <a:p>
            <a:r>
              <a:rPr lang="en-US" sz="1800" dirty="0" smtClean="0"/>
              <a:t>Precision = TP / (TP + FP)</a:t>
            </a:r>
          </a:p>
          <a:p>
            <a:r>
              <a:rPr lang="en-US" sz="1800" dirty="0" smtClean="0"/>
              <a:t>Recall = TP / (TP + FN)</a:t>
            </a:r>
            <a:endParaRPr lang="en-US" sz="1800" dirty="0"/>
          </a:p>
        </p:txBody>
      </p:sp>
      <p:sp>
        <p:nvSpPr>
          <p:cNvPr id="9" name="TextBox 8"/>
          <p:cNvSpPr txBox="1"/>
          <p:nvPr/>
        </p:nvSpPr>
        <p:spPr>
          <a:xfrm>
            <a:off x="20140" y="5949280"/>
            <a:ext cx="2855883" cy="307777"/>
          </a:xfrm>
          <a:prstGeom prst="rect">
            <a:avLst/>
          </a:prstGeom>
          <a:noFill/>
        </p:spPr>
        <p:txBody>
          <a:bodyPr wrap="none" rtlCol="0">
            <a:spAutoFit/>
          </a:bodyPr>
          <a:lstStyle/>
          <a:p>
            <a:r>
              <a:rPr lang="en-US" sz="1400" dirty="0" smtClean="0"/>
              <a:t>Haas &amp; </a:t>
            </a:r>
            <a:r>
              <a:rPr lang="en-US" sz="1400" dirty="0" err="1" smtClean="0"/>
              <a:t>Dobin</a:t>
            </a:r>
            <a:r>
              <a:rPr lang="en-US" sz="1400" dirty="0" smtClean="0"/>
              <a:t> et al, </a:t>
            </a:r>
            <a:r>
              <a:rPr lang="en-US" sz="1400" dirty="0" err="1" smtClean="0"/>
              <a:t>bioRxiv</a:t>
            </a:r>
            <a:r>
              <a:rPr lang="en-US" sz="1400" dirty="0" smtClean="0"/>
              <a:t>, 2017 </a:t>
            </a:r>
            <a:endParaRPr lang="en-US" sz="1400" dirty="0"/>
          </a:p>
        </p:txBody>
      </p:sp>
    </p:spTree>
    <p:extLst>
      <p:ext uri="{BB962C8B-B14F-4D97-AF65-F5344CB8AC3E}">
        <p14:creationId xmlns:p14="http://schemas.microsoft.com/office/powerpoint/2010/main" val="305617902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Screen Shot 2018-03-01 at 12.04.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916832"/>
            <a:ext cx="4025300" cy="4282556"/>
          </a:xfrm>
          <a:prstGeom prst="rect">
            <a:avLst/>
          </a:prstGeom>
        </p:spPr>
      </p:pic>
      <p:pic>
        <p:nvPicPr>
          <p:cNvPr id="6" name="Picture 5" descr="Screen Shot 2018-03-01 at 12.05.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916832"/>
            <a:ext cx="4432796" cy="3533617"/>
          </a:xfrm>
          <a:prstGeom prst="rect">
            <a:avLst/>
          </a:prstGeom>
        </p:spPr>
      </p:pic>
      <p:sp>
        <p:nvSpPr>
          <p:cNvPr id="7" name="Rectangle 6"/>
          <p:cNvSpPr/>
          <p:nvPr/>
        </p:nvSpPr>
        <p:spPr>
          <a:xfrm>
            <a:off x="179512" y="1988840"/>
            <a:ext cx="504056" cy="360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16016" y="2060848"/>
            <a:ext cx="504056" cy="360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0140" y="5949280"/>
            <a:ext cx="2855883" cy="307777"/>
          </a:xfrm>
          <a:prstGeom prst="rect">
            <a:avLst/>
          </a:prstGeom>
          <a:noFill/>
        </p:spPr>
        <p:txBody>
          <a:bodyPr wrap="none" rtlCol="0">
            <a:spAutoFit/>
          </a:bodyPr>
          <a:lstStyle/>
          <a:p>
            <a:r>
              <a:rPr lang="en-US" sz="1400" dirty="0" smtClean="0"/>
              <a:t>Haas &amp; </a:t>
            </a:r>
            <a:r>
              <a:rPr lang="en-US" sz="1400" dirty="0" err="1" smtClean="0"/>
              <a:t>Dobin</a:t>
            </a:r>
            <a:r>
              <a:rPr lang="en-US" sz="1400" dirty="0" smtClean="0"/>
              <a:t> et al, </a:t>
            </a:r>
            <a:r>
              <a:rPr lang="en-US" sz="1400" dirty="0" err="1" smtClean="0"/>
              <a:t>bioRxiv</a:t>
            </a:r>
            <a:r>
              <a:rPr lang="en-US" sz="1400" dirty="0" smtClean="0"/>
              <a:t>, 2017 </a:t>
            </a:r>
            <a:endParaRPr lang="en-US" sz="1400" dirty="0"/>
          </a:p>
        </p:txBody>
      </p:sp>
      <p:sp>
        <p:nvSpPr>
          <p:cNvPr id="10" name="TextBox 9"/>
          <p:cNvSpPr txBox="1"/>
          <p:nvPr/>
        </p:nvSpPr>
        <p:spPr>
          <a:xfrm>
            <a:off x="395537" y="1412776"/>
            <a:ext cx="3600399" cy="646331"/>
          </a:xfrm>
          <a:prstGeom prst="rect">
            <a:avLst/>
          </a:prstGeom>
          <a:noFill/>
        </p:spPr>
        <p:txBody>
          <a:bodyPr wrap="square" rtlCol="0">
            <a:spAutoFit/>
          </a:bodyPr>
          <a:lstStyle/>
          <a:p>
            <a:pPr algn="ctr"/>
            <a:r>
              <a:rPr lang="en-US" sz="1800" b="1" dirty="0" smtClean="0"/>
              <a:t>Fusion prediction accuracy on simulated </a:t>
            </a:r>
            <a:r>
              <a:rPr lang="en-US" sz="1800" b="1" dirty="0" err="1" smtClean="0"/>
              <a:t>rna-seq</a:t>
            </a:r>
            <a:r>
              <a:rPr lang="en-US" sz="1800" b="1" dirty="0" smtClean="0"/>
              <a:t> data</a:t>
            </a:r>
            <a:endParaRPr lang="en-US" sz="1800" b="1" dirty="0"/>
          </a:p>
        </p:txBody>
      </p:sp>
      <p:sp>
        <p:nvSpPr>
          <p:cNvPr id="11" name="TextBox 10"/>
          <p:cNvSpPr txBox="1"/>
          <p:nvPr/>
        </p:nvSpPr>
        <p:spPr>
          <a:xfrm>
            <a:off x="5220072" y="1412776"/>
            <a:ext cx="3600399" cy="646331"/>
          </a:xfrm>
          <a:prstGeom prst="rect">
            <a:avLst/>
          </a:prstGeom>
          <a:noFill/>
        </p:spPr>
        <p:txBody>
          <a:bodyPr wrap="square" rtlCol="0">
            <a:spAutoFit/>
          </a:bodyPr>
          <a:lstStyle/>
          <a:p>
            <a:pPr algn="ctr"/>
            <a:r>
              <a:rPr lang="en-US" sz="1800" b="1" dirty="0" smtClean="0"/>
              <a:t>Fusion prediction accuracy on 65 cancer cell lines</a:t>
            </a:r>
            <a:endParaRPr lang="en-US" sz="1800" b="1" dirty="0"/>
          </a:p>
        </p:txBody>
      </p:sp>
      <p:sp>
        <p:nvSpPr>
          <p:cNvPr id="13" name="TextBox 12"/>
          <p:cNvSpPr txBox="1"/>
          <p:nvPr/>
        </p:nvSpPr>
        <p:spPr>
          <a:xfrm>
            <a:off x="1952173" y="231031"/>
            <a:ext cx="5428139" cy="461665"/>
          </a:xfrm>
          <a:prstGeom prst="rect">
            <a:avLst/>
          </a:prstGeom>
          <a:noFill/>
        </p:spPr>
        <p:txBody>
          <a:bodyPr wrap="none" rtlCol="0">
            <a:spAutoFit/>
          </a:bodyPr>
          <a:lstStyle/>
          <a:p>
            <a:r>
              <a:rPr lang="en-US" b="1" dirty="0" smtClean="0"/>
              <a:t>Benchmarking Fusion-finding Tools</a:t>
            </a:r>
            <a:endParaRPr lang="en-US" b="1" dirty="0"/>
          </a:p>
        </p:txBody>
      </p:sp>
    </p:spTree>
    <p:extLst>
      <p:ext uri="{BB962C8B-B14F-4D97-AF65-F5344CB8AC3E}">
        <p14:creationId xmlns:p14="http://schemas.microsoft.com/office/powerpoint/2010/main" val="355639003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4447"/>
            <a:ext cx="8839200" cy="1143000"/>
          </a:xfrm>
        </p:spPr>
        <p:txBody>
          <a:bodyPr/>
          <a:lstStyle/>
          <a:p>
            <a:r>
              <a:rPr lang="en-US" dirty="0" smtClean="0"/>
              <a:t>Sources of False Positives</a:t>
            </a:r>
            <a:endParaRPr lang="en-US" dirty="0"/>
          </a:p>
        </p:txBody>
      </p:sp>
      <p:sp>
        <p:nvSpPr>
          <p:cNvPr id="3" name="Content Placeholder 2"/>
          <p:cNvSpPr>
            <a:spLocks noGrp="1"/>
          </p:cNvSpPr>
          <p:nvPr>
            <p:ph idx="1"/>
          </p:nvPr>
        </p:nvSpPr>
        <p:spPr>
          <a:xfrm>
            <a:off x="304800" y="1124744"/>
            <a:ext cx="8839200" cy="4724400"/>
          </a:xfrm>
        </p:spPr>
        <p:txBody>
          <a:bodyPr/>
          <a:lstStyle/>
          <a:p>
            <a:r>
              <a:rPr lang="en-US" dirty="0" smtClean="0"/>
              <a:t>Technical artifacts</a:t>
            </a:r>
          </a:p>
          <a:p>
            <a:pPr lvl="1"/>
            <a:r>
              <a:rPr lang="en-US" dirty="0" smtClean="0"/>
              <a:t>Alignment artifacts</a:t>
            </a:r>
          </a:p>
          <a:p>
            <a:pPr lvl="2"/>
            <a:r>
              <a:rPr lang="en-US" dirty="0" smtClean="0"/>
              <a:t>Homologous genes</a:t>
            </a:r>
          </a:p>
          <a:p>
            <a:pPr lvl="2"/>
            <a:r>
              <a:rPr lang="en-US" dirty="0" smtClean="0"/>
              <a:t>High expression (ribosomal RNA) + read errors</a:t>
            </a:r>
          </a:p>
          <a:p>
            <a:pPr lvl="1"/>
            <a:r>
              <a:rPr lang="en-US" dirty="0"/>
              <a:t>Chimeric read artifacts</a:t>
            </a:r>
          </a:p>
          <a:p>
            <a:pPr lvl="2"/>
            <a:r>
              <a:rPr lang="en-US" dirty="0"/>
              <a:t>Reverse transcriptase template switching </a:t>
            </a:r>
          </a:p>
          <a:p>
            <a:pPr lvl="2"/>
            <a:r>
              <a:rPr lang="en-US" dirty="0"/>
              <a:t>Ligation </a:t>
            </a:r>
            <a:r>
              <a:rPr lang="en-US" dirty="0" smtClean="0"/>
              <a:t>artifacts</a:t>
            </a:r>
          </a:p>
          <a:p>
            <a:r>
              <a:rPr lang="en-US" dirty="0"/>
              <a:t>Biological artifacts</a:t>
            </a:r>
          </a:p>
          <a:p>
            <a:pPr lvl="1"/>
            <a:r>
              <a:rPr lang="en-US" dirty="0" smtClean="0"/>
              <a:t>Natural </a:t>
            </a:r>
            <a:r>
              <a:rPr lang="en-US" dirty="0"/>
              <a:t>sources of rearrangement</a:t>
            </a:r>
          </a:p>
          <a:p>
            <a:pPr lvl="2"/>
            <a:r>
              <a:rPr lang="en-US" dirty="0" err="1" smtClean="0"/>
              <a:t>Germline</a:t>
            </a:r>
            <a:r>
              <a:rPr lang="en-US" dirty="0" smtClean="0"/>
              <a:t> variants, transposons, NUMT</a:t>
            </a:r>
            <a:endParaRPr lang="en-US" dirty="0"/>
          </a:p>
          <a:p>
            <a:pPr lvl="2"/>
            <a:r>
              <a:rPr lang="en-US" dirty="0" smtClean="0"/>
              <a:t>Transcription </a:t>
            </a:r>
            <a:r>
              <a:rPr lang="en-US" dirty="0"/>
              <a:t>Induced Chimeras (Read-</a:t>
            </a:r>
            <a:r>
              <a:rPr lang="en-US" dirty="0" smtClean="0"/>
              <a:t>throughs)</a:t>
            </a:r>
          </a:p>
          <a:p>
            <a:pPr lvl="2"/>
            <a:r>
              <a:rPr lang="en-US" dirty="0" smtClean="0"/>
              <a:t>Trans-splicing</a:t>
            </a:r>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41554062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20688"/>
            <a:ext cx="8839200" cy="1143000"/>
          </a:xfrm>
        </p:spPr>
        <p:txBody>
          <a:bodyPr>
            <a:noAutofit/>
          </a:bodyPr>
          <a:lstStyle/>
          <a:p>
            <a:r>
              <a:rPr lang="en-US" sz="3200" dirty="0" smtClean="0"/>
              <a:t>Diagnostics and Therapeutics Involving Oncogenic Fusion Transcripts in Cancer</a:t>
            </a:r>
            <a:endParaRPr lang="en-US" sz="3200" dirty="0"/>
          </a:p>
        </p:txBody>
      </p:sp>
      <p:sp>
        <p:nvSpPr>
          <p:cNvPr id="5" name="Content Placeholder 4"/>
          <p:cNvSpPr>
            <a:spLocks noGrp="1"/>
          </p:cNvSpPr>
          <p:nvPr>
            <p:ph idx="1"/>
          </p:nvPr>
        </p:nvSpPr>
        <p:spPr>
          <a:xfrm>
            <a:off x="662880" y="1855365"/>
            <a:ext cx="8229600" cy="4525963"/>
          </a:xfrm>
        </p:spPr>
        <p:txBody>
          <a:bodyPr>
            <a:normAutofit fontScale="85000" lnSpcReduction="20000"/>
          </a:bodyPr>
          <a:lstStyle/>
          <a:p>
            <a:r>
              <a:rPr lang="en-US" dirty="0" smtClean="0"/>
              <a:t>BCR-ABL1 (Philadelphia chromosome)</a:t>
            </a:r>
          </a:p>
          <a:p>
            <a:pPr lvl="1"/>
            <a:r>
              <a:rPr lang="en-US" dirty="0" smtClean="0"/>
              <a:t>Chronic </a:t>
            </a:r>
            <a:r>
              <a:rPr lang="en-US" dirty="0" err="1"/>
              <a:t>M</a:t>
            </a:r>
            <a:r>
              <a:rPr lang="en-US" dirty="0" err="1" smtClean="0"/>
              <a:t>ylogenous</a:t>
            </a:r>
            <a:r>
              <a:rPr lang="en-US" dirty="0" smtClean="0"/>
              <a:t> Leukemia (CML) cases (95% of cases)</a:t>
            </a:r>
          </a:p>
          <a:p>
            <a:pPr lvl="1"/>
            <a:r>
              <a:rPr lang="en-US" dirty="0" smtClean="0"/>
              <a:t>Treatable with tyrosine kinase inhibitors</a:t>
            </a:r>
          </a:p>
          <a:p>
            <a:r>
              <a:rPr lang="en-US" dirty="0" smtClean="0"/>
              <a:t> </a:t>
            </a:r>
            <a:r>
              <a:rPr lang="en-US" dirty="0"/>
              <a:t>TMPRSS2-</a:t>
            </a:r>
            <a:r>
              <a:rPr lang="en-US" dirty="0" smtClean="0"/>
              <a:t>ERG</a:t>
            </a:r>
          </a:p>
          <a:p>
            <a:pPr lvl="1"/>
            <a:r>
              <a:rPr lang="en-US" dirty="0" smtClean="0"/>
              <a:t>prostate cancers (50% of cases)</a:t>
            </a:r>
          </a:p>
          <a:p>
            <a:r>
              <a:rPr lang="en-US" dirty="0"/>
              <a:t>EML4-</a:t>
            </a:r>
            <a:r>
              <a:rPr lang="en-US" dirty="0" smtClean="0"/>
              <a:t>ALK</a:t>
            </a:r>
          </a:p>
          <a:p>
            <a:pPr lvl="1"/>
            <a:r>
              <a:rPr lang="en-US" dirty="0" smtClean="0"/>
              <a:t>Non small cell lung carcinoma (4% of cases)</a:t>
            </a:r>
          </a:p>
          <a:p>
            <a:pPr lvl="1"/>
            <a:r>
              <a:rPr lang="en-US" dirty="0"/>
              <a:t>anaplastic lymphoma kinase (ALK) inhibitors improve </a:t>
            </a:r>
            <a:r>
              <a:rPr lang="en-US" dirty="0" smtClean="0"/>
              <a:t>patient outcome</a:t>
            </a:r>
          </a:p>
          <a:p>
            <a:r>
              <a:rPr lang="en-US" dirty="0"/>
              <a:t>DNAJB1-</a:t>
            </a:r>
            <a:r>
              <a:rPr lang="en-US" dirty="0" smtClean="0"/>
              <a:t>PRKACA</a:t>
            </a:r>
          </a:p>
          <a:p>
            <a:pPr lvl="1"/>
            <a:r>
              <a:rPr lang="en-US" dirty="0" err="1" smtClean="0"/>
              <a:t>fibrolamellar</a:t>
            </a:r>
            <a:r>
              <a:rPr lang="en-US" dirty="0" smtClean="0"/>
              <a:t> </a:t>
            </a:r>
            <a:r>
              <a:rPr lang="en-US" dirty="0"/>
              <a:t>hepatocellular </a:t>
            </a:r>
            <a:r>
              <a:rPr lang="en-US" dirty="0" smtClean="0"/>
              <a:t>carcinoma</a:t>
            </a:r>
            <a:r>
              <a:rPr lang="en-US" dirty="0"/>
              <a:t> (</a:t>
            </a:r>
            <a:r>
              <a:rPr lang="en-US" dirty="0" smtClean="0"/>
              <a:t>FL-HCC), 100</a:t>
            </a:r>
            <a:r>
              <a:rPr lang="en-US" dirty="0"/>
              <a:t>% of </a:t>
            </a:r>
            <a:r>
              <a:rPr lang="en-US" dirty="0" smtClean="0"/>
              <a:t>cases, </a:t>
            </a:r>
            <a:r>
              <a:rPr lang="en-US" dirty="0"/>
              <a:t>but a rare cancer. </a:t>
            </a:r>
            <a:endParaRPr lang="en-US" dirty="0" smtClean="0"/>
          </a:p>
          <a:p>
            <a:r>
              <a:rPr lang="en-US" dirty="0" smtClean="0"/>
              <a:t>FGFR3-TACC3</a:t>
            </a:r>
          </a:p>
          <a:p>
            <a:pPr lvl="1"/>
            <a:r>
              <a:rPr lang="en-US" dirty="0" smtClean="0"/>
              <a:t>found </a:t>
            </a:r>
            <a:r>
              <a:rPr lang="en-US" dirty="0"/>
              <a:t>in 8.3% of </a:t>
            </a:r>
            <a:r>
              <a:rPr lang="en-US" dirty="0" err="1"/>
              <a:t>g</a:t>
            </a:r>
            <a:r>
              <a:rPr lang="en-US" dirty="0" err="1" smtClean="0"/>
              <a:t>lioblastoma</a:t>
            </a:r>
            <a:r>
              <a:rPr lang="en-US" dirty="0" smtClean="0"/>
              <a:t> </a:t>
            </a:r>
            <a:r>
              <a:rPr lang="en-US" dirty="0"/>
              <a:t>patients</a:t>
            </a:r>
          </a:p>
        </p:txBody>
      </p:sp>
    </p:spTree>
    <p:extLst>
      <p:ext uri="{BB962C8B-B14F-4D97-AF65-F5344CB8AC3E}">
        <p14:creationId xmlns:p14="http://schemas.microsoft.com/office/powerpoint/2010/main" val="369542390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71400"/>
            <a:ext cx="8839200" cy="1143000"/>
          </a:xfrm>
        </p:spPr>
        <p:txBody>
          <a:bodyPr/>
          <a:lstStyle/>
          <a:p>
            <a:r>
              <a:rPr lang="en-US" dirty="0" smtClean="0"/>
              <a:t>Mitigating Fusion Artifacts</a:t>
            </a:r>
            <a:endParaRPr lang="en-US" dirty="0"/>
          </a:p>
        </p:txBody>
      </p:sp>
      <p:sp>
        <p:nvSpPr>
          <p:cNvPr id="3" name="Content Placeholder 2"/>
          <p:cNvSpPr>
            <a:spLocks noGrp="1"/>
          </p:cNvSpPr>
          <p:nvPr>
            <p:ph idx="1"/>
          </p:nvPr>
        </p:nvSpPr>
        <p:spPr>
          <a:xfrm>
            <a:off x="467544" y="1512912"/>
            <a:ext cx="8452048" cy="4724400"/>
          </a:xfrm>
        </p:spPr>
        <p:txBody>
          <a:bodyPr/>
          <a:lstStyle/>
          <a:p>
            <a:r>
              <a:rPr lang="en-US" sz="2400" dirty="0" smtClean="0"/>
              <a:t>Screen results against existing databases</a:t>
            </a:r>
          </a:p>
          <a:p>
            <a:pPr lvl="2"/>
            <a:r>
              <a:rPr lang="en-US" sz="1800" dirty="0" err="1" smtClean="0"/>
              <a:t>RepeatMasker</a:t>
            </a:r>
            <a:r>
              <a:rPr lang="en-US" sz="1800" dirty="0" smtClean="0"/>
              <a:t>, NUMT</a:t>
            </a:r>
            <a:endParaRPr lang="en-US" sz="1800" dirty="0"/>
          </a:p>
          <a:p>
            <a:pPr lvl="2"/>
            <a:r>
              <a:rPr lang="en-US" sz="1800" dirty="0" smtClean="0"/>
              <a:t>Gene lists – ‘red herrings’ (more later</a:t>
            </a:r>
            <a:r>
              <a:rPr lang="is-IS" sz="1800" dirty="0" smtClean="0"/>
              <a:t>…)</a:t>
            </a:r>
            <a:endParaRPr lang="en-US" sz="1800" dirty="0" smtClean="0"/>
          </a:p>
          <a:p>
            <a:pPr lvl="2"/>
            <a:r>
              <a:rPr lang="en-US" sz="1800" dirty="0" smtClean="0"/>
              <a:t>Remove events involving ribosomal RNA, HLA</a:t>
            </a:r>
            <a:endParaRPr lang="en-US" sz="2000" dirty="0"/>
          </a:p>
          <a:p>
            <a:r>
              <a:rPr lang="en-US" sz="2400" dirty="0" smtClean="0"/>
              <a:t>Transcription </a:t>
            </a:r>
            <a:r>
              <a:rPr lang="en-US" sz="2400" dirty="0"/>
              <a:t>Induced Chimeras (Read-throughs</a:t>
            </a:r>
            <a:r>
              <a:rPr lang="en-US" sz="2400" dirty="0" smtClean="0"/>
              <a:t>)</a:t>
            </a:r>
          </a:p>
          <a:p>
            <a:pPr lvl="1"/>
            <a:r>
              <a:rPr lang="en-US" sz="2000" dirty="0" smtClean="0"/>
              <a:t>Easily identified as fusions between adjacent genes</a:t>
            </a:r>
          </a:p>
          <a:p>
            <a:pPr lvl="1"/>
            <a:r>
              <a:rPr lang="en-US" sz="2000" dirty="0" smtClean="0"/>
              <a:t>Consider a minimum distance threshold.</a:t>
            </a:r>
            <a:endParaRPr lang="en-US" sz="2000" dirty="0"/>
          </a:p>
          <a:p>
            <a:r>
              <a:rPr lang="en-US" sz="2400" dirty="0" smtClean="0"/>
              <a:t>Consider the strength of the evidence</a:t>
            </a:r>
          </a:p>
          <a:p>
            <a:pPr lvl="1"/>
            <a:r>
              <a:rPr lang="en-US" sz="2000" dirty="0" smtClean="0"/>
              <a:t>Require minimal number of supporting reads / total reads</a:t>
            </a:r>
          </a:p>
          <a:p>
            <a:r>
              <a:rPr lang="en-US" sz="2400" dirty="0" smtClean="0"/>
              <a:t>Examine the transcript breakpoint</a:t>
            </a:r>
          </a:p>
          <a:p>
            <a:pPr lvl="1"/>
            <a:r>
              <a:rPr lang="en-US" sz="2000" dirty="0" smtClean="0"/>
              <a:t>Canonical splicing?  If not</a:t>
            </a:r>
            <a:r>
              <a:rPr lang="is-IS" sz="2000" dirty="0" smtClean="0"/>
              <a:t>…. </a:t>
            </a:r>
            <a:r>
              <a:rPr lang="en-US" sz="2000" dirty="0"/>
              <a:t>g</a:t>
            </a:r>
            <a:r>
              <a:rPr lang="is-IS" sz="2000" dirty="0" smtClean="0"/>
              <a:t>reater chance of it being an RT or ligation artifact.</a:t>
            </a:r>
            <a:endParaRPr lang="en-US" sz="2000" dirty="0" smtClean="0"/>
          </a:p>
        </p:txBody>
      </p:sp>
      <p:sp>
        <p:nvSpPr>
          <p:cNvPr id="5" name="TextBox 4"/>
          <p:cNvSpPr txBox="1"/>
          <p:nvPr/>
        </p:nvSpPr>
        <p:spPr>
          <a:xfrm>
            <a:off x="2483768" y="807095"/>
            <a:ext cx="4117834" cy="461665"/>
          </a:xfrm>
          <a:prstGeom prst="rect">
            <a:avLst/>
          </a:prstGeom>
          <a:noFill/>
        </p:spPr>
        <p:txBody>
          <a:bodyPr wrap="none" rtlCol="0">
            <a:spAutoFit/>
          </a:bodyPr>
          <a:lstStyle/>
          <a:p>
            <a:r>
              <a:rPr lang="en-US" b="1" dirty="0" smtClean="0"/>
              <a:t>Apply </a:t>
            </a:r>
            <a:r>
              <a:rPr lang="en-US" b="1" dirty="0" err="1" smtClean="0"/>
              <a:t>Bioinformatic</a:t>
            </a:r>
            <a:r>
              <a:rPr lang="en-US" b="1" dirty="0" smtClean="0"/>
              <a:t> Filters</a:t>
            </a:r>
            <a:endParaRPr lang="en-US" b="1" dirty="0"/>
          </a:p>
        </p:txBody>
      </p:sp>
    </p:spTree>
    <p:extLst>
      <p:ext uri="{BB962C8B-B14F-4D97-AF65-F5344CB8AC3E}">
        <p14:creationId xmlns:p14="http://schemas.microsoft.com/office/powerpoint/2010/main" val="374444648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60648"/>
            <a:ext cx="7560840" cy="1143000"/>
          </a:xfrm>
        </p:spPr>
        <p:txBody>
          <a:bodyPr/>
          <a:lstStyle/>
          <a:p>
            <a:r>
              <a:rPr lang="en-US" dirty="0" smtClean="0"/>
              <a:t>Supervised Fusion Analysis</a:t>
            </a:r>
            <a:endParaRPr lang="en-US" dirty="0"/>
          </a:p>
        </p:txBody>
      </p:sp>
      <p:sp>
        <p:nvSpPr>
          <p:cNvPr id="3" name="Content Placeholder 2"/>
          <p:cNvSpPr>
            <a:spLocks noGrp="1"/>
          </p:cNvSpPr>
          <p:nvPr>
            <p:ph idx="1"/>
          </p:nvPr>
        </p:nvSpPr>
        <p:spPr>
          <a:xfrm>
            <a:off x="1115616" y="1556792"/>
            <a:ext cx="7515944" cy="3989040"/>
          </a:xfrm>
        </p:spPr>
        <p:txBody>
          <a:bodyPr/>
          <a:lstStyle/>
          <a:p>
            <a:pPr marL="0" indent="0">
              <a:buNone/>
            </a:pPr>
            <a:r>
              <a:rPr lang="en-US" dirty="0" smtClean="0"/>
              <a:t>Given a panel of fusions of interest:</a:t>
            </a:r>
          </a:p>
          <a:p>
            <a:r>
              <a:rPr lang="en-US" dirty="0" smtClean="0"/>
              <a:t>Capture any evidence for specific fusions</a:t>
            </a:r>
          </a:p>
          <a:p>
            <a:r>
              <a:rPr lang="en-US" dirty="0" smtClean="0"/>
              <a:t>Characterize the evidence:</a:t>
            </a:r>
          </a:p>
          <a:p>
            <a:pPr lvl="1"/>
            <a:r>
              <a:rPr lang="en-US" dirty="0" smtClean="0"/>
              <a:t>Scoring the fusion</a:t>
            </a:r>
          </a:p>
          <a:p>
            <a:pPr lvl="1"/>
            <a:r>
              <a:rPr lang="en-US" dirty="0" smtClean="0"/>
              <a:t>Expression of fusion vs. non-fused alleles</a:t>
            </a:r>
          </a:p>
          <a:p>
            <a:pPr lvl="1"/>
            <a:r>
              <a:rPr lang="en-US" dirty="0" smtClean="0"/>
              <a:t>Functional impact (</a:t>
            </a:r>
            <a:r>
              <a:rPr lang="en-US" dirty="0" err="1" smtClean="0"/>
              <a:t>frameshift</a:t>
            </a:r>
            <a:r>
              <a:rPr lang="en-US" dirty="0"/>
              <a:t> </a:t>
            </a:r>
            <a:r>
              <a:rPr lang="en-US" dirty="0" smtClean="0"/>
              <a:t>vs. in-frame, etc.)</a:t>
            </a:r>
          </a:p>
          <a:p>
            <a:r>
              <a:rPr lang="en-US" dirty="0" smtClean="0"/>
              <a:t>Facilitate visualization of the data</a:t>
            </a:r>
          </a:p>
          <a:p>
            <a:pPr lvl="1"/>
            <a:endParaRPr lang="en-US" dirty="0"/>
          </a:p>
        </p:txBody>
      </p:sp>
    </p:spTree>
    <p:extLst>
      <p:ext uri="{BB962C8B-B14F-4D97-AF65-F5344CB8AC3E}">
        <p14:creationId xmlns:p14="http://schemas.microsoft.com/office/powerpoint/2010/main" val="240188357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 Shot 2015-12-01 at 7.28.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546" y="5106144"/>
            <a:ext cx="3370729" cy="1276236"/>
          </a:xfrm>
          <a:prstGeom prst="rect">
            <a:avLst/>
          </a:prstGeom>
        </p:spPr>
      </p:pic>
      <p:pic>
        <p:nvPicPr>
          <p:cNvPr id="5" name="Picture 4" descr="Screen Shot 2015-12-01 at 7.27.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318" y="5286456"/>
            <a:ext cx="2767105" cy="1052924"/>
          </a:xfrm>
          <a:prstGeom prst="rect">
            <a:avLst/>
          </a:prstGeom>
        </p:spPr>
      </p:pic>
      <p:sp>
        <p:nvSpPr>
          <p:cNvPr id="6" name="TextBox 5"/>
          <p:cNvSpPr txBox="1"/>
          <p:nvPr/>
        </p:nvSpPr>
        <p:spPr>
          <a:xfrm>
            <a:off x="3979832" y="5445224"/>
            <a:ext cx="1152304" cy="523220"/>
          </a:xfrm>
          <a:prstGeom prst="rect">
            <a:avLst/>
          </a:prstGeom>
          <a:noFill/>
        </p:spPr>
        <p:txBody>
          <a:bodyPr wrap="none" rtlCol="0">
            <a:spAutoFit/>
          </a:bodyPr>
          <a:lstStyle/>
          <a:p>
            <a:pPr algn="ctr"/>
            <a:r>
              <a:rPr lang="en-US" sz="1400" b="1" dirty="0" smtClean="0"/>
              <a:t>All fusion </a:t>
            </a:r>
          </a:p>
          <a:p>
            <a:pPr algn="ctr"/>
            <a:r>
              <a:rPr lang="en-US" sz="1400" b="1" dirty="0" smtClean="0"/>
              <a:t>predictions</a:t>
            </a:r>
            <a:endParaRPr lang="en-US" sz="1400" b="1" dirty="0"/>
          </a:p>
        </p:txBody>
      </p:sp>
      <p:sp>
        <p:nvSpPr>
          <p:cNvPr id="7" name="TextBox 6"/>
          <p:cNvSpPr txBox="1"/>
          <p:nvPr/>
        </p:nvSpPr>
        <p:spPr>
          <a:xfrm rot="1136946">
            <a:off x="8150892" y="5202564"/>
            <a:ext cx="873181" cy="900246"/>
          </a:xfrm>
          <a:prstGeom prst="rect">
            <a:avLst/>
          </a:prstGeom>
          <a:noFill/>
        </p:spPr>
        <p:txBody>
          <a:bodyPr wrap="none" rtlCol="0">
            <a:spAutoFit/>
          </a:bodyPr>
          <a:lstStyle/>
          <a:p>
            <a:pPr algn="ctr"/>
            <a:r>
              <a:rPr lang="en-US" sz="1050" dirty="0" err="1" smtClean="0"/>
              <a:t>TrinityFuse</a:t>
            </a:r>
            <a:endParaRPr lang="en-US" sz="1050" dirty="0" smtClean="0"/>
          </a:p>
          <a:p>
            <a:pPr algn="ctr"/>
            <a:r>
              <a:rPr lang="en-US" sz="1050" dirty="0" err="1" smtClean="0"/>
              <a:t>OasesFuse</a:t>
            </a:r>
            <a:endParaRPr lang="en-US" sz="1050" dirty="0" smtClean="0"/>
          </a:p>
          <a:p>
            <a:pPr algn="ctr"/>
            <a:r>
              <a:rPr lang="en-US" sz="1050" dirty="0" smtClean="0"/>
              <a:t>JAFFA</a:t>
            </a:r>
          </a:p>
          <a:p>
            <a:pPr algn="ctr"/>
            <a:r>
              <a:rPr lang="en-US" sz="1050" dirty="0" smtClean="0"/>
              <a:t>DISCASM</a:t>
            </a:r>
          </a:p>
          <a:p>
            <a:pPr algn="ctr"/>
            <a:r>
              <a:rPr lang="en-US" sz="1050" dirty="0" smtClean="0"/>
              <a:t>…</a:t>
            </a:r>
            <a:endParaRPr lang="en-US" sz="1050" dirty="0"/>
          </a:p>
        </p:txBody>
      </p:sp>
      <p:sp>
        <p:nvSpPr>
          <p:cNvPr id="8" name="TextBox 7"/>
          <p:cNvSpPr txBox="1"/>
          <p:nvPr/>
        </p:nvSpPr>
        <p:spPr>
          <a:xfrm rot="19895169">
            <a:off x="323191" y="5275621"/>
            <a:ext cx="1018603" cy="861774"/>
          </a:xfrm>
          <a:prstGeom prst="rect">
            <a:avLst/>
          </a:prstGeom>
          <a:noFill/>
        </p:spPr>
        <p:txBody>
          <a:bodyPr wrap="none" rtlCol="0">
            <a:spAutoFit/>
          </a:bodyPr>
          <a:lstStyle/>
          <a:p>
            <a:pPr algn="ctr"/>
            <a:r>
              <a:rPr lang="en-US" sz="1000" dirty="0" smtClean="0"/>
              <a:t>STAR-Fusion</a:t>
            </a:r>
          </a:p>
          <a:p>
            <a:pPr algn="ctr"/>
            <a:r>
              <a:rPr lang="en-US" sz="1000" dirty="0" smtClean="0"/>
              <a:t>PRADA</a:t>
            </a:r>
          </a:p>
          <a:p>
            <a:pPr algn="ctr"/>
            <a:r>
              <a:rPr lang="en-US" sz="1000" dirty="0" err="1" smtClean="0"/>
              <a:t>SOAPfuse</a:t>
            </a:r>
            <a:endParaRPr lang="en-US" sz="1000" dirty="0" smtClean="0"/>
          </a:p>
          <a:p>
            <a:pPr algn="ctr"/>
            <a:r>
              <a:rPr lang="en-US" sz="1000" dirty="0" err="1" smtClean="0"/>
              <a:t>FusionCatcher</a:t>
            </a:r>
            <a:endParaRPr lang="en-US" sz="1000" dirty="0" smtClean="0"/>
          </a:p>
          <a:p>
            <a:pPr algn="ctr"/>
            <a:r>
              <a:rPr lang="en-US" sz="1000" dirty="0" smtClean="0"/>
              <a:t>…</a:t>
            </a:r>
            <a:endParaRPr lang="en-US" sz="1000" dirty="0"/>
          </a:p>
        </p:txBody>
      </p:sp>
      <p:sp>
        <p:nvSpPr>
          <p:cNvPr id="9" name="TextBox 8"/>
          <p:cNvSpPr txBox="1"/>
          <p:nvPr/>
        </p:nvSpPr>
        <p:spPr>
          <a:xfrm>
            <a:off x="719057" y="148570"/>
            <a:ext cx="7686720" cy="400110"/>
          </a:xfrm>
          <a:prstGeom prst="rect">
            <a:avLst/>
          </a:prstGeom>
          <a:noFill/>
        </p:spPr>
        <p:txBody>
          <a:bodyPr wrap="none" rtlCol="0">
            <a:spAutoFit/>
          </a:bodyPr>
          <a:lstStyle/>
          <a:p>
            <a:r>
              <a:rPr lang="en-US" sz="2000" b="1" dirty="0" smtClean="0"/>
              <a:t>Bottom-up Fusion ‘In </a:t>
            </a:r>
            <a:r>
              <a:rPr lang="en-US" sz="2000" b="1" dirty="0" err="1" smtClean="0"/>
              <a:t>silico</a:t>
            </a:r>
            <a:r>
              <a:rPr lang="en-US" sz="2000" b="1" dirty="0" smtClean="0"/>
              <a:t> Validation’ Using </a:t>
            </a:r>
            <a:r>
              <a:rPr lang="en-US" sz="2000" b="1" dirty="0" err="1" smtClean="0"/>
              <a:t>FusionInspector</a:t>
            </a:r>
            <a:endParaRPr lang="en-US" sz="2000" b="1" dirty="0"/>
          </a:p>
        </p:txBody>
      </p:sp>
      <p:grpSp>
        <p:nvGrpSpPr>
          <p:cNvPr id="10" name="Group 9"/>
          <p:cNvGrpSpPr/>
          <p:nvPr/>
        </p:nvGrpSpPr>
        <p:grpSpPr>
          <a:xfrm>
            <a:off x="1766711" y="3490271"/>
            <a:ext cx="6108348" cy="1824824"/>
            <a:chOff x="1766711" y="3490271"/>
            <a:chExt cx="6108348" cy="1824824"/>
          </a:xfrm>
        </p:grpSpPr>
        <p:grpSp>
          <p:nvGrpSpPr>
            <p:cNvPr id="11" name="Group 10"/>
            <p:cNvGrpSpPr/>
            <p:nvPr/>
          </p:nvGrpSpPr>
          <p:grpSpPr>
            <a:xfrm>
              <a:off x="1766711" y="3975272"/>
              <a:ext cx="6108348" cy="352708"/>
              <a:chOff x="1633674" y="3244662"/>
              <a:chExt cx="6108348" cy="352708"/>
            </a:xfrm>
          </p:grpSpPr>
          <p:sp>
            <p:nvSpPr>
              <p:cNvPr id="14" name="Rectangle 13"/>
              <p:cNvSpPr/>
              <p:nvPr/>
            </p:nvSpPr>
            <p:spPr>
              <a:xfrm>
                <a:off x="1633674" y="3506958"/>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5" name="Group 14"/>
              <p:cNvGrpSpPr/>
              <p:nvPr/>
            </p:nvGrpSpPr>
            <p:grpSpPr>
              <a:xfrm>
                <a:off x="1988742" y="3244662"/>
                <a:ext cx="1836123" cy="128338"/>
                <a:chOff x="3401134" y="4017011"/>
                <a:chExt cx="3014858" cy="256677"/>
              </a:xfrm>
            </p:grpSpPr>
            <p:cxnSp>
              <p:nvCxnSpPr>
                <p:cNvPr id="26" name="Straight Connector 25"/>
                <p:cNvCxnSpPr>
                  <a:stCxn id="27" idx="3"/>
                  <a:endCxn id="30"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Rectangle 27"/>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Rectangle 28"/>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0" name="Rectangle 29"/>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 name="Group 15"/>
              <p:cNvGrpSpPr/>
              <p:nvPr/>
            </p:nvGrpSpPr>
            <p:grpSpPr>
              <a:xfrm>
                <a:off x="5094852" y="3250194"/>
                <a:ext cx="2328959" cy="121577"/>
                <a:chOff x="3787560" y="5564931"/>
                <a:chExt cx="3281170" cy="272202"/>
              </a:xfrm>
            </p:grpSpPr>
            <p:cxnSp>
              <p:nvCxnSpPr>
                <p:cNvPr id="18" name="Straight Connector 17"/>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0" name="Rectangle 19"/>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ectangle 20"/>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Rectangle 21"/>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Rectangle 22"/>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4" name="Rectangle 23"/>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Rectangle 24"/>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17" name="Rectangle 16"/>
              <p:cNvSpPr/>
              <p:nvPr/>
            </p:nvSpPr>
            <p:spPr>
              <a:xfrm>
                <a:off x="4345655" y="3506958"/>
                <a:ext cx="315992" cy="9041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cxnSp>
          <p:nvCxnSpPr>
            <p:cNvPr id="12" name="Straight Arrow Connector 11"/>
            <p:cNvCxnSpPr/>
            <p:nvPr/>
          </p:nvCxnSpPr>
          <p:spPr>
            <a:xfrm flipH="1" flipV="1">
              <a:off x="4635162" y="4796022"/>
              <a:ext cx="12540" cy="519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448451" y="3490271"/>
              <a:ext cx="2954880" cy="369332"/>
            </a:xfrm>
            <a:prstGeom prst="rect">
              <a:avLst/>
            </a:prstGeom>
            <a:noFill/>
          </p:spPr>
          <p:txBody>
            <a:bodyPr wrap="none" rtlCol="0">
              <a:spAutoFit/>
            </a:bodyPr>
            <a:lstStyle/>
            <a:p>
              <a:r>
                <a:rPr lang="en-US" sz="1800" b="1" dirty="0" smtClean="0"/>
                <a:t>Make mini-fusion </a:t>
              </a:r>
              <a:r>
                <a:rPr lang="en-US" sz="1800" b="1" dirty="0" err="1" smtClean="0"/>
                <a:t>contigs</a:t>
              </a:r>
              <a:endParaRPr lang="en-US" sz="1800" b="1" dirty="0"/>
            </a:p>
          </p:txBody>
        </p:sp>
      </p:grpSp>
      <p:grpSp>
        <p:nvGrpSpPr>
          <p:cNvPr id="31" name="Group 30"/>
          <p:cNvGrpSpPr/>
          <p:nvPr/>
        </p:nvGrpSpPr>
        <p:grpSpPr>
          <a:xfrm>
            <a:off x="183869" y="938025"/>
            <a:ext cx="7693134" cy="2475279"/>
            <a:chOff x="183869" y="938025"/>
            <a:chExt cx="7693134" cy="2475279"/>
          </a:xfrm>
        </p:grpSpPr>
        <p:grpSp>
          <p:nvGrpSpPr>
            <p:cNvPr id="32" name="Group 31"/>
            <p:cNvGrpSpPr/>
            <p:nvPr/>
          </p:nvGrpSpPr>
          <p:grpSpPr>
            <a:xfrm>
              <a:off x="1640548" y="1503324"/>
              <a:ext cx="6236455" cy="1075737"/>
              <a:chOff x="1505567" y="4377326"/>
              <a:chExt cx="6236455" cy="1075737"/>
            </a:xfrm>
          </p:grpSpPr>
          <p:sp>
            <p:nvSpPr>
              <p:cNvPr id="37" name="Rectangle 36"/>
              <p:cNvSpPr/>
              <p:nvPr/>
            </p:nvSpPr>
            <p:spPr>
              <a:xfrm>
                <a:off x="1633674" y="5362651"/>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38" name="Group 37"/>
              <p:cNvGrpSpPr/>
              <p:nvPr/>
            </p:nvGrpSpPr>
            <p:grpSpPr>
              <a:xfrm>
                <a:off x="1988742" y="5100355"/>
                <a:ext cx="1836123" cy="128338"/>
                <a:chOff x="3401134" y="4017011"/>
                <a:chExt cx="3014858" cy="256677"/>
              </a:xfrm>
            </p:grpSpPr>
            <p:cxnSp>
              <p:nvCxnSpPr>
                <p:cNvPr id="56" name="Straight Connector 55"/>
                <p:cNvCxnSpPr>
                  <a:stCxn id="57" idx="3"/>
                  <a:endCxn id="60"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8" name="Rectangle 57"/>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9" name="Rectangle 58"/>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0" name="Rectangle 59"/>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39" name="Group 38"/>
              <p:cNvGrpSpPr/>
              <p:nvPr/>
            </p:nvGrpSpPr>
            <p:grpSpPr>
              <a:xfrm>
                <a:off x="5094852" y="5105887"/>
                <a:ext cx="2328959" cy="121577"/>
                <a:chOff x="3787560" y="5564931"/>
                <a:chExt cx="3281170" cy="272202"/>
              </a:xfrm>
            </p:grpSpPr>
            <p:cxnSp>
              <p:nvCxnSpPr>
                <p:cNvPr id="48" name="Straight Connector 47"/>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0" name="Rectangle 49"/>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1" name="Rectangle 50"/>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2" name="Rectangle 51"/>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3" name="Rectangle 52"/>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4" name="Rectangle 53"/>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5" name="Rectangle 54"/>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40" name="Rectangle 39"/>
              <p:cNvSpPr/>
              <p:nvPr/>
            </p:nvSpPr>
            <p:spPr>
              <a:xfrm>
                <a:off x="4345655" y="5362651"/>
                <a:ext cx="315992" cy="9041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1" name="Straight Connector 40"/>
              <p:cNvCxnSpPr>
                <a:stCxn id="42" idx="3"/>
              </p:cNvCxnSpPr>
              <p:nvPr/>
            </p:nvCxnSpPr>
            <p:spPr>
              <a:xfrm>
                <a:off x="1882744" y="4919020"/>
                <a:ext cx="327004" cy="13633"/>
              </a:xfrm>
              <a:prstGeom prst="line">
                <a:avLst/>
              </a:prstGeom>
              <a:ln w="57150"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505567" y="4734354"/>
                <a:ext cx="377177" cy="369332"/>
              </a:xfrm>
              <a:prstGeom prst="rect">
                <a:avLst/>
              </a:prstGeom>
              <a:noFill/>
            </p:spPr>
            <p:txBody>
              <a:bodyPr wrap="none" rtlCol="0">
                <a:spAutoFit/>
              </a:bodyPr>
              <a:lstStyle/>
              <a:p>
                <a:r>
                  <a:rPr lang="en-US" sz="1800" dirty="0" smtClean="0"/>
                  <a:t>/1</a:t>
                </a:r>
                <a:endParaRPr lang="en-US" sz="1800" dirty="0"/>
              </a:p>
            </p:txBody>
          </p:sp>
          <p:cxnSp>
            <p:nvCxnSpPr>
              <p:cNvPr id="43" name="Straight Connector 42"/>
              <p:cNvCxnSpPr/>
              <p:nvPr/>
            </p:nvCxnSpPr>
            <p:spPr>
              <a:xfrm flipH="1">
                <a:off x="6803915" y="4948846"/>
                <a:ext cx="238540" cy="0"/>
              </a:xfrm>
              <a:prstGeom prst="line">
                <a:avLst/>
              </a:prstGeom>
              <a:ln w="57150"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107426" y="4732820"/>
                <a:ext cx="377177" cy="369332"/>
              </a:xfrm>
              <a:prstGeom prst="rect">
                <a:avLst/>
              </a:prstGeom>
              <a:noFill/>
            </p:spPr>
            <p:txBody>
              <a:bodyPr wrap="none" rtlCol="0">
                <a:spAutoFit/>
              </a:bodyPr>
              <a:lstStyle/>
              <a:p>
                <a:r>
                  <a:rPr lang="en-US" sz="1800" dirty="0" smtClean="0"/>
                  <a:t>/2</a:t>
                </a:r>
                <a:endParaRPr lang="en-US" sz="1800" dirty="0"/>
              </a:p>
            </p:txBody>
          </p:sp>
          <p:cxnSp>
            <p:nvCxnSpPr>
              <p:cNvPr id="45" name="Straight Connector 44"/>
              <p:cNvCxnSpPr/>
              <p:nvPr/>
            </p:nvCxnSpPr>
            <p:spPr>
              <a:xfrm flipH="1">
                <a:off x="6766986" y="4779860"/>
                <a:ext cx="214748" cy="0"/>
              </a:xfrm>
              <a:prstGeom prst="line">
                <a:avLst/>
              </a:prstGeom>
              <a:ln w="57150" cmpd="sng">
                <a:solidFill>
                  <a:srgbClr val="FAC09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6987464" y="4548154"/>
                <a:ext cx="377177" cy="369332"/>
              </a:xfrm>
              <a:prstGeom prst="rect">
                <a:avLst/>
              </a:prstGeom>
              <a:noFill/>
            </p:spPr>
            <p:txBody>
              <a:bodyPr wrap="none" rtlCol="0">
                <a:spAutoFit/>
              </a:bodyPr>
              <a:lstStyle/>
              <a:p>
                <a:r>
                  <a:rPr lang="en-US" sz="1800" dirty="0" smtClean="0"/>
                  <a:t>/2</a:t>
                </a:r>
                <a:endParaRPr lang="en-US" sz="1800" dirty="0"/>
              </a:p>
            </p:txBody>
          </p:sp>
          <p:sp>
            <p:nvSpPr>
              <p:cNvPr id="47" name="Freeform 46"/>
              <p:cNvSpPr/>
              <p:nvPr/>
            </p:nvSpPr>
            <p:spPr>
              <a:xfrm>
                <a:off x="2347305" y="4377326"/>
                <a:ext cx="4014232" cy="544331"/>
              </a:xfrm>
              <a:custGeom>
                <a:avLst/>
                <a:gdLst>
                  <a:gd name="connsiteX0" fmla="*/ 0 w 4014232"/>
                  <a:gd name="connsiteY0" fmla="*/ 362887 h 544331"/>
                  <a:gd name="connsiteX1" fmla="*/ 238132 w 4014232"/>
                  <a:gd name="connsiteY1" fmla="*/ 362887 h 544331"/>
                  <a:gd name="connsiteX2" fmla="*/ 2392663 w 4014232"/>
                  <a:gd name="connsiteY2" fmla="*/ 0 h 544331"/>
                  <a:gd name="connsiteX3" fmla="*/ 3900835 w 4014232"/>
                  <a:gd name="connsiteY3" fmla="*/ 544331 h 544331"/>
                  <a:gd name="connsiteX4" fmla="*/ 4014232 w 4014232"/>
                  <a:gd name="connsiteY4" fmla="*/ 544331 h 544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232" h="544331">
                    <a:moveTo>
                      <a:pt x="0" y="362887"/>
                    </a:moveTo>
                    <a:lnTo>
                      <a:pt x="238132" y="362887"/>
                    </a:lnTo>
                    <a:lnTo>
                      <a:pt x="2392663" y="0"/>
                    </a:lnTo>
                    <a:lnTo>
                      <a:pt x="3900835" y="544331"/>
                    </a:lnTo>
                    <a:lnTo>
                      <a:pt x="4014232" y="544331"/>
                    </a:lnTo>
                  </a:path>
                </a:pathLst>
              </a:custGeom>
              <a:ln w="28575" cmpd="sng">
                <a:solidFill>
                  <a:srgbClr val="F9BF93"/>
                </a:solidFill>
                <a:headEnd type="none"/>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pic>
          <p:nvPicPr>
            <p:cNvPr id="33" name="Picture 32" descr="FI-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37" y="1045298"/>
              <a:ext cx="1141653" cy="1429100"/>
            </a:xfrm>
            <a:prstGeom prst="rect">
              <a:avLst/>
            </a:prstGeom>
          </p:spPr>
        </p:pic>
        <p:cxnSp>
          <p:nvCxnSpPr>
            <p:cNvPr id="34" name="Straight Arrow Connector 33"/>
            <p:cNvCxnSpPr/>
            <p:nvPr/>
          </p:nvCxnSpPr>
          <p:spPr>
            <a:xfrm flipH="1" flipV="1">
              <a:off x="4573835" y="2915738"/>
              <a:ext cx="1" cy="4975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83869" y="2745825"/>
              <a:ext cx="2555260" cy="430887"/>
            </a:xfrm>
            <a:prstGeom prst="rect">
              <a:avLst/>
            </a:prstGeom>
            <a:noFill/>
          </p:spPr>
          <p:txBody>
            <a:bodyPr wrap="square" rtlCol="0">
              <a:spAutoFit/>
            </a:bodyPr>
            <a:lstStyle/>
            <a:p>
              <a:r>
                <a:rPr lang="en-US" sz="1100" dirty="0" smtClean="0">
                  <a:solidFill>
                    <a:srgbClr val="FF0000"/>
                  </a:solidFill>
                </a:rPr>
                <a:t>* STAR enhancements to support </a:t>
              </a:r>
              <a:r>
                <a:rPr lang="en-US" sz="1100" dirty="0" err="1" smtClean="0">
                  <a:solidFill>
                    <a:srgbClr val="FF0000"/>
                  </a:solidFill>
                </a:rPr>
                <a:t>FusionInspector</a:t>
              </a:r>
              <a:endParaRPr lang="en-US" sz="1100" dirty="0">
                <a:solidFill>
                  <a:srgbClr val="FF0000"/>
                </a:solidFill>
              </a:endParaRPr>
            </a:p>
          </p:txBody>
        </p:sp>
        <p:sp>
          <p:nvSpPr>
            <p:cNvPr id="36" name="TextBox 35"/>
            <p:cNvSpPr txBox="1"/>
            <p:nvPr/>
          </p:nvSpPr>
          <p:spPr>
            <a:xfrm>
              <a:off x="2160721" y="938025"/>
              <a:ext cx="5345417" cy="923330"/>
            </a:xfrm>
            <a:prstGeom prst="rect">
              <a:avLst/>
            </a:prstGeom>
            <a:noFill/>
          </p:spPr>
          <p:txBody>
            <a:bodyPr wrap="square" rtlCol="0">
              <a:spAutoFit/>
            </a:bodyPr>
            <a:lstStyle/>
            <a:p>
              <a:r>
                <a:rPr lang="en-US" sz="1800" b="1" dirty="0" smtClean="0"/>
                <a:t>Add to whole genome</a:t>
              </a:r>
              <a:r>
                <a:rPr lang="en-US" sz="1800" b="1" dirty="0"/>
                <a:t>. </a:t>
              </a:r>
              <a:r>
                <a:rPr lang="en-US" sz="1800" b="1" dirty="0" smtClean="0"/>
                <a:t> Align </a:t>
              </a:r>
              <a:r>
                <a:rPr lang="en-US" sz="1800" b="1" dirty="0"/>
                <a:t>reads, score and assess.</a:t>
              </a:r>
            </a:p>
            <a:p>
              <a:endParaRPr lang="en-US" sz="1800" b="1" dirty="0"/>
            </a:p>
          </p:txBody>
        </p:sp>
      </p:grpSp>
      <p:pic>
        <p:nvPicPr>
          <p:cNvPr id="61" name="Picture 60"/>
          <p:cNvPicPr>
            <a:picLocks noChangeAspect="1"/>
          </p:cNvPicPr>
          <p:nvPr/>
        </p:nvPicPr>
        <p:blipFill>
          <a:blip r:embed="rId5"/>
          <a:stretch>
            <a:fillRect/>
          </a:stretch>
        </p:blipFill>
        <p:spPr>
          <a:xfrm>
            <a:off x="4410505" y="1655997"/>
            <a:ext cx="712043" cy="469839"/>
          </a:xfrm>
          <a:prstGeom prst="rect">
            <a:avLst/>
          </a:prstGeom>
        </p:spPr>
      </p:pic>
    </p:spTree>
    <p:extLst>
      <p:ext uri="{BB962C8B-B14F-4D97-AF65-F5344CB8AC3E}">
        <p14:creationId xmlns:p14="http://schemas.microsoft.com/office/powerpoint/2010/main" val="1970666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043608" y="44624"/>
            <a:ext cx="7292681" cy="461665"/>
          </a:xfrm>
          <a:prstGeom prst="rect">
            <a:avLst/>
          </a:prstGeom>
          <a:noFill/>
        </p:spPr>
        <p:txBody>
          <a:bodyPr wrap="none" rtlCol="0">
            <a:spAutoFit/>
          </a:bodyPr>
          <a:lstStyle/>
          <a:p>
            <a:r>
              <a:rPr lang="en-US" b="1" dirty="0" smtClean="0"/>
              <a:t>Using IGV for Visualization with </a:t>
            </a:r>
            <a:r>
              <a:rPr lang="en-US" b="1" dirty="0" err="1" smtClean="0"/>
              <a:t>FusionInspector</a:t>
            </a:r>
            <a:endParaRPr lang="en-US" b="1" dirty="0"/>
          </a:p>
        </p:txBody>
      </p:sp>
      <p:grpSp>
        <p:nvGrpSpPr>
          <p:cNvPr id="10" name="Group 9"/>
          <p:cNvGrpSpPr/>
          <p:nvPr/>
        </p:nvGrpSpPr>
        <p:grpSpPr>
          <a:xfrm>
            <a:off x="683568" y="620688"/>
            <a:ext cx="7668344" cy="5299589"/>
            <a:chOff x="792088" y="836712"/>
            <a:chExt cx="7668344" cy="5299589"/>
          </a:xfrm>
        </p:grpSpPr>
        <p:pic>
          <p:nvPicPr>
            <p:cNvPr id="4" name="Picture 3" descr="finspector_bcr--abl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088" y="836712"/>
              <a:ext cx="7668344" cy="5299589"/>
            </a:xfrm>
            <a:prstGeom prst="rect">
              <a:avLst/>
            </a:prstGeom>
          </p:spPr>
        </p:pic>
        <p:sp>
          <p:nvSpPr>
            <p:cNvPr id="2" name="TextBox 1"/>
            <p:cNvSpPr txBox="1"/>
            <p:nvPr/>
          </p:nvSpPr>
          <p:spPr>
            <a:xfrm>
              <a:off x="4499992" y="2636912"/>
              <a:ext cx="1326348" cy="261610"/>
            </a:xfrm>
            <a:prstGeom prst="rect">
              <a:avLst/>
            </a:prstGeom>
            <a:noFill/>
          </p:spPr>
          <p:txBody>
            <a:bodyPr wrap="none" rtlCol="0">
              <a:spAutoFit/>
            </a:bodyPr>
            <a:lstStyle/>
            <a:p>
              <a:r>
                <a:rPr lang="en-US" sz="1100" b="1" dirty="0" smtClean="0"/>
                <a:t>All aligned reads</a:t>
              </a:r>
              <a:endParaRPr lang="en-US" sz="1100" b="1" dirty="0"/>
            </a:p>
          </p:txBody>
        </p:sp>
        <p:sp>
          <p:nvSpPr>
            <p:cNvPr id="6" name="TextBox 5"/>
            <p:cNvSpPr txBox="1"/>
            <p:nvPr/>
          </p:nvSpPr>
          <p:spPr>
            <a:xfrm>
              <a:off x="2195736" y="3861048"/>
              <a:ext cx="1697901" cy="261610"/>
            </a:xfrm>
            <a:prstGeom prst="rect">
              <a:avLst/>
            </a:prstGeom>
            <a:noFill/>
          </p:spPr>
          <p:txBody>
            <a:bodyPr wrap="none" rtlCol="0">
              <a:spAutoFit/>
            </a:bodyPr>
            <a:lstStyle/>
            <a:p>
              <a:r>
                <a:rPr lang="en-US" sz="1100" b="1" dirty="0" smtClean="0"/>
                <a:t>Fusion spanning frags</a:t>
              </a:r>
              <a:endParaRPr lang="en-US" sz="1100" b="1" dirty="0"/>
            </a:p>
          </p:txBody>
        </p:sp>
        <p:sp>
          <p:nvSpPr>
            <p:cNvPr id="7" name="TextBox 6"/>
            <p:cNvSpPr txBox="1"/>
            <p:nvPr/>
          </p:nvSpPr>
          <p:spPr>
            <a:xfrm>
              <a:off x="2411760" y="4869160"/>
              <a:ext cx="1402948" cy="261610"/>
            </a:xfrm>
            <a:prstGeom prst="rect">
              <a:avLst/>
            </a:prstGeom>
            <a:noFill/>
          </p:spPr>
          <p:txBody>
            <a:bodyPr wrap="none" rtlCol="0">
              <a:spAutoFit/>
            </a:bodyPr>
            <a:lstStyle/>
            <a:p>
              <a:r>
                <a:rPr lang="en-US" sz="1100" b="1" dirty="0" smtClean="0"/>
                <a:t>Fusion split-reads</a:t>
              </a:r>
              <a:endParaRPr lang="en-US" sz="1100" b="1" dirty="0"/>
            </a:p>
          </p:txBody>
        </p:sp>
      </p:grpSp>
      <p:sp>
        <p:nvSpPr>
          <p:cNvPr id="3" name="TextBox 2"/>
          <p:cNvSpPr txBox="1"/>
          <p:nvPr/>
        </p:nvSpPr>
        <p:spPr>
          <a:xfrm>
            <a:off x="3275856" y="5949280"/>
            <a:ext cx="672029" cy="369332"/>
          </a:xfrm>
          <a:prstGeom prst="rect">
            <a:avLst/>
          </a:prstGeom>
          <a:noFill/>
        </p:spPr>
        <p:txBody>
          <a:bodyPr wrap="none" rtlCol="0">
            <a:spAutoFit/>
          </a:bodyPr>
          <a:lstStyle/>
          <a:p>
            <a:r>
              <a:rPr lang="en-US" sz="1800" dirty="0" smtClean="0"/>
              <a:t>BCR</a:t>
            </a:r>
            <a:endParaRPr lang="en-US" sz="1800" dirty="0"/>
          </a:p>
        </p:txBody>
      </p:sp>
      <p:sp>
        <p:nvSpPr>
          <p:cNvPr id="8" name="TextBox 7"/>
          <p:cNvSpPr txBox="1"/>
          <p:nvPr/>
        </p:nvSpPr>
        <p:spPr>
          <a:xfrm>
            <a:off x="6948264" y="5949280"/>
            <a:ext cx="625229" cy="369332"/>
          </a:xfrm>
          <a:prstGeom prst="rect">
            <a:avLst/>
          </a:prstGeom>
          <a:noFill/>
        </p:spPr>
        <p:txBody>
          <a:bodyPr wrap="none" rtlCol="0">
            <a:spAutoFit/>
          </a:bodyPr>
          <a:lstStyle/>
          <a:p>
            <a:r>
              <a:rPr lang="en-US" sz="1800" dirty="0" smtClean="0"/>
              <a:t>ABL</a:t>
            </a:r>
            <a:endParaRPr lang="en-US" sz="1800" dirty="0"/>
          </a:p>
        </p:txBody>
      </p:sp>
      <p:sp>
        <p:nvSpPr>
          <p:cNvPr id="9" name="TextBox 8"/>
          <p:cNvSpPr txBox="1"/>
          <p:nvPr/>
        </p:nvSpPr>
        <p:spPr>
          <a:xfrm>
            <a:off x="4427984" y="5949280"/>
            <a:ext cx="2050255" cy="430887"/>
          </a:xfrm>
          <a:prstGeom prst="rect">
            <a:avLst/>
          </a:prstGeom>
          <a:noFill/>
        </p:spPr>
        <p:txBody>
          <a:bodyPr wrap="none" rtlCol="0">
            <a:spAutoFit/>
          </a:bodyPr>
          <a:lstStyle/>
          <a:p>
            <a:pPr algn="ctr"/>
            <a:r>
              <a:rPr lang="en-US" sz="1100" b="1" dirty="0" smtClean="0"/>
              <a:t>Condensed gene structures </a:t>
            </a:r>
            <a:br>
              <a:rPr lang="en-US" sz="1100" b="1" dirty="0" smtClean="0"/>
            </a:br>
            <a:r>
              <a:rPr lang="en-US" sz="1100" b="1" dirty="0" smtClean="0"/>
              <a:t>(shrunken introns)</a:t>
            </a:r>
            <a:endParaRPr lang="en-US" sz="1100" b="1" dirty="0"/>
          </a:p>
        </p:txBody>
      </p:sp>
    </p:spTree>
    <p:extLst>
      <p:ext uri="{BB962C8B-B14F-4D97-AF65-F5344CB8AC3E}">
        <p14:creationId xmlns:p14="http://schemas.microsoft.com/office/powerpoint/2010/main" val="271999079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15416"/>
            <a:ext cx="8839200" cy="1143000"/>
          </a:xfrm>
        </p:spPr>
        <p:txBody>
          <a:bodyPr/>
          <a:lstStyle/>
          <a:p>
            <a:r>
              <a:rPr lang="en-US" sz="2800" dirty="0" smtClean="0"/>
              <a:t>Supervised Fusion Study via Clinker</a:t>
            </a:r>
            <a:endParaRPr lang="en-US" sz="2800" dirty="0"/>
          </a:p>
        </p:txBody>
      </p:sp>
      <p:pic>
        <p:nvPicPr>
          <p:cNvPr id="4" name="Picture 3" descr="Screen Shot 2018-03-01 at 2.4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48680"/>
            <a:ext cx="7452320" cy="5429278"/>
          </a:xfrm>
          <a:prstGeom prst="rect">
            <a:avLst/>
          </a:prstGeom>
        </p:spPr>
      </p:pic>
      <p:sp>
        <p:nvSpPr>
          <p:cNvPr id="5" name="TextBox 4"/>
          <p:cNvSpPr txBox="1"/>
          <p:nvPr/>
        </p:nvSpPr>
        <p:spPr>
          <a:xfrm>
            <a:off x="18263" y="6021288"/>
            <a:ext cx="2446578" cy="307777"/>
          </a:xfrm>
          <a:prstGeom prst="rect">
            <a:avLst/>
          </a:prstGeom>
          <a:noFill/>
        </p:spPr>
        <p:txBody>
          <a:bodyPr wrap="none" rtlCol="0">
            <a:spAutoFit/>
          </a:bodyPr>
          <a:lstStyle/>
          <a:p>
            <a:r>
              <a:rPr lang="en-US" sz="1400" dirty="0" smtClean="0"/>
              <a:t>Schmidt et al., </a:t>
            </a:r>
            <a:r>
              <a:rPr lang="en-US" sz="1400" dirty="0" err="1" smtClean="0"/>
              <a:t>bioRxiv</a:t>
            </a:r>
            <a:r>
              <a:rPr lang="en-US" sz="1400" dirty="0" smtClean="0"/>
              <a:t>, 2017</a:t>
            </a:r>
            <a:endParaRPr lang="en-US" sz="1400" dirty="0"/>
          </a:p>
        </p:txBody>
      </p:sp>
    </p:spTree>
    <p:extLst>
      <p:ext uri="{BB962C8B-B14F-4D97-AF65-F5344CB8AC3E}">
        <p14:creationId xmlns:p14="http://schemas.microsoft.com/office/powerpoint/2010/main" val="14183261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Prioritizing Fusion Candidates (1)</a:t>
            </a:r>
            <a:endParaRPr lang="en-US" dirty="0"/>
          </a:p>
        </p:txBody>
      </p:sp>
      <p:sp>
        <p:nvSpPr>
          <p:cNvPr id="3" name="Content Placeholder 2"/>
          <p:cNvSpPr>
            <a:spLocks noGrp="1"/>
          </p:cNvSpPr>
          <p:nvPr>
            <p:ph idx="1"/>
          </p:nvPr>
        </p:nvSpPr>
        <p:spPr>
          <a:xfrm>
            <a:off x="152400" y="1296888"/>
            <a:ext cx="8839200" cy="4724400"/>
          </a:xfrm>
        </p:spPr>
        <p:txBody>
          <a:bodyPr/>
          <a:lstStyle/>
          <a:p>
            <a:r>
              <a:rPr lang="en-US" sz="2400" dirty="0" smtClean="0"/>
              <a:t>Expression</a:t>
            </a:r>
          </a:p>
          <a:p>
            <a:pPr lvl="1"/>
            <a:r>
              <a:rPr lang="en-US" sz="2000" dirty="0" smtClean="0"/>
              <a:t>Expression outlier</a:t>
            </a:r>
          </a:p>
          <a:p>
            <a:pPr lvl="1"/>
            <a:r>
              <a:rPr lang="en-US" sz="2000" dirty="0" smtClean="0"/>
              <a:t>Wild type expression profile found truncated</a:t>
            </a:r>
          </a:p>
          <a:p>
            <a:endParaRPr lang="en-US" sz="2400" dirty="0" smtClean="0"/>
          </a:p>
          <a:p>
            <a:r>
              <a:rPr lang="en-US" sz="2400" dirty="0" smtClean="0"/>
              <a:t>Recurrence</a:t>
            </a:r>
          </a:p>
          <a:p>
            <a:pPr lvl="1"/>
            <a:r>
              <a:rPr lang="en-US" sz="2000" dirty="0" smtClean="0"/>
              <a:t>Same fusion pair in other samples </a:t>
            </a:r>
          </a:p>
          <a:p>
            <a:pPr lvl="1"/>
            <a:r>
              <a:rPr lang="en-US" sz="2000" dirty="0" smtClean="0"/>
              <a:t>One of the fused genes is fused in other samples</a:t>
            </a:r>
          </a:p>
          <a:p>
            <a:endParaRPr lang="en-US" sz="2400" dirty="0" smtClean="0"/>
          </a:p>
          <a:p>
            <a:r>
              <a:rPr lang="en-US" sz="2400" dirty="0" smtClean="0"/>
              <a:t>Corroborating rearrangement</a:t>
            </a:r>
          </a:p>
          <a:p>
            <a:pPr lvl="1"/>
            <a:r>
              <a:rPr lang="en-US" sz="2000" dirty="0" smtClean="0"/>
              <a:t>Many balanced rearrangements are known initiators of </a:t>
            </a:r>
            <a:r>
              <a:rPr lang="en-US" sz="2000" dirty="0" err="1" smtClean="0"/>
              <a:t>tumorigenesis</a:t>
            </a:r>
            <a:endParaRPr lang="en-US" sz="2000" dirty="0" smtClean="0"/>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grpSp>
        <p:nvGrpSpPr>
          <p:cNvPr id="27" name="Group 26"/>
          <p:cNvGrpSpPr/>
          <p:nvPr/>
        </p:nvGrpSpPr>
        <p:grpSpPr>
          <a:xfrm>
            <a:off x="2195736" y="5291916"/>
            <a:ext cx="4311806" cy="1017404"/>
            <a:chOff x="2195736" y="5291916"/>
            <a:chExt cx="4311806" cy="1017404"/>
          </a:xfrm>
        </p:grpSpPr>
        <p:grpSp>
          <p:nvGrpSpPr>
            <p:cNvPr id="26" name="Group 25"/>
            <p:cNvGrpSpPr/>
            <p:nvPr/>
          </p:nvGrpSpPr>
          <p:grpSpPr>
            <a:xfrm>
              <a:off x="2195736" y="5291916"/>
              <a:ext cx="1224136" cy="1017404"/>
              <a:chOff x="2195736" y="5291916"/>
              <a:chExt cx="1224136" cy="1017404"/>
            </a:xfrm>
          </p:grpSpPr>
          <p:cxnSp>
            <p:nvCxnSpPr>
              <p:cNvPr id="6" name="Straight Connector 5"/>
              <p:cNvCxnSpPr/>
              <p:nvPr/>
            </p:nvCxnSpPr>
            <p:spPr>
              <a:xfrm>
                <a:off x="2195736" y="5651956"/>
                <a:ext cx="122413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242870" y="5313402"/>
                <a:ext cx="312906" cy="338554"/>
              </a:xfrm>
              <a:prstGeom prst="rect">
                <a:avLst/>
              </a:prstGeom>
              <a:noFill/>
            </p:spPr>
            <p:txBody>
              <a:bodyPr wrap="none" rtlCol="0">
                <a:spAutoFit/>
              </a:bodyPr>
              <a:lstStyle/>
              <a:p>
                <a:r>
                  <a:rPr lang="en-US" sz="1600" dirty="0" smtClean="0"/>
                  <a:t>A</a:t>
                </a:r>
                <a:endParaRPr lang="en-US" sz="1600" dirty="0"/>
              </a:p>
            </p:txBody>
          </p:sp>
          <p:sp>
            <p:nvSpPr>
              <p:cNvPr id="8" name="TextBox 7"/>
              <p:cNvSpPr txBox="1"/>
              <p:nvPr/>
            </p:nvSpPr>
            <p:spPr>
              <a:xfrm>
                <a:off x="2987824" y="5291916"/>
                <a:ext cx="321522" cy="338554"/>
              </a:xfrm>
              <a:prstGeom prst="rect">
                <a:avLst/>
              </a:prstGeom>
              <a:noFill/>
            </p:spPr>
            <p:txBody>
              <a:bodyPr wrap="none" rtlCol="0">
                <a:spAutoFit/>
              </a:bodyPr>
              <a:lstStyle/>
              <a:p>
                <a:r>
                  <a:rPr lang="en-US" sz="1600" dirty="0" smtClean="0"/>
                  <a:t>B</a:t>
                </a:r>
                <a:endParaRPr lang="en-US" sz="1600" dirty="0"/>
              </a:p>
            </p:txBody>
          </p:sp>
          <p:cxnSp>
            <p:nvCxnSpPr>
              <p:cNvPr id="9" name="Straight Connector 8"/>
              <p:cNvCxnSpPr/>
              <p:nvPr/>
            </p:nvCxnSpPr>
            <p:spPr>
              <a:xfrm>
                <a:off x="2195736" y="5939988"/>
                <a:ext cx="1224136"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195736" y="5939988"/>
                <a:ext cx="351366" cy="369332"/>
              </a:xfrm>
              <a:prstGeom prst="rect">
                <a:avLst/>
              </a:prstGeom>
              <a:noFill/>
            </p:spPr>
            <p:txBody>
              <a:bodyPr wrap="none" rtlCol="0">
                <a:spAutoFit/>
              </a:bodyPr>
              <a:lstStyle/>
              <a:p>
                <a:r>
                  <a:rPr lang="en-US" sz="1800" dirty="0" smtClean="0"/>
                  <a:t>C</a:t>
                </a:r>
                <a:endParaRPr lang="en-US" sz="1800" dirty="0"/>
              </a:p>
            </p:txBody>
          </p:sp>
          <p:sp>
            <p:nvSpPr>
              <p:cNvPr id="12" name="TextBox 11"/>
              <p:cNvSpPr txBox="1"/>
              <p:nvPr/>
            </p:nvSpPr>
            <p:spPr>
              <a:xfrm>
                <a:off x="2987824" y="5939988"/>
                <a:ext cx="351366" cy="369332"/>
              </a:xfrm>
              <a:prstGeom prst="rect">
                <a:avLst/>
              </a:prstGeom>
              <a:noFill/>
            </p:spPr>
            <p:txBody>
              <a:bodyPr wrap="none" rtlCol="0">
                <a:spAutoFit/>
              </a:bodyPr>
              <a:lstStyle/>
              <a:p>
                <a:r>
                  <a:rPr lang="en-US" sz="1800" dirty="0"/>
                  <a:t>D</a:t>
                </a:r>
              </a:p>
            </p:txBody>
          </p:sp>
        </p:grpSp>
        <p:sp>
          <p:nvSpPr>
            <p:cNvPr id="13" name="Right Arrow 12"/>
            <p:cNvSpPr/>
            <p:nvPr/>
          </p:nvSpPr>
          <p:spPr>
            <a:xfrm>
              <a:off x="3995936" y="5661248"/>
              <a:ext cx="720080" cy="36004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a:off x="5364088" y="5354632"/>
              <a:ext cx="1143454" cy="369332"/>
              <a:chOff x="5364088" y="5354632"/>
              <a:chExt cx="1143454" cy="369332"/>
            </a:xfrm>
          </p:grpSpPr>
          <p:cxnSp>
            <p:nvCxnSpPr>
              <p:cNvPr id="14" name="Straight Connector 13"/>
              <p:cNvCxnSpPr/>
              <p:nvPr/>
            </p:nvCxnSpPr>
            <p:spPr>
              <a:xfrm>
                <a:off x="5364088" y="5723964"/>
                <a:ext cx="50405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11222" y="5385410"/>
                <a:ext cx="312906" cy="338554"/>
              </a:xfrm>
              <a:prstGeom prst="rect">
                <a:avLst/>
              </a:prstGeom>
              <a:noFill/>
            </p:spPr>
            <p:txBody>
              <a:bodyPr wrap="none" rtlCol="0">
                <a:spAutoFit/>
              </a:bodyPr>
              <a:lstStyle/>
              <a:p>
                <a:r>
                  <a:rPr lang="en-US" sz="1600" dirty="0" smtClean="0"/>
                  <a:t>A</a:t>
                </a:r>
                <a:endParaRPr lang="en-US" sz="1600" dirty="0"/>
              </a:p>
            </p:txBody>
          </p:sp>
          <p:sp>
            <p:nvSpPr>
              <p:cNvPr id="19" name="TextBox 18"/>
              <p:cNvSpPr txBox="1"/>
              <p:nvPr/>
            </p:nvSpPr>
            <p:spPr>
              <a:xfrm>
                <a:off x="6156176" y="5354632"/>
                <a:ext cx="351366" cy="369332"/>
              </a:xfrm>
              <a:prstGeom prst="rect">
                <a:avLst/>
              </a:prstGeom>
              <a:noFill/>
            </p:spPr>
            <p:txBody>
              <a:bodyPr wrap="none" rtlCol="0">
                <a:spAutoFit/>
              </a:bodyPr>
              <a:lstStyle/>
              <a:p>
                <a:r>
                  <a:rPr lang="en-US" sz="1800" dirty="0"/>
                  <a:t>D</a:t>
                </a:r>
              </a:p>
            </p:txBody>
          </p:sp>
          <p:cxnSp>
            <p:nvCxnSpPr>
              <p:cNvPr id="22" name="Straight Connector 21"/>
              <p:cNvCxnSpPr/>
              <p:nvPr/>
            </p:nvCxnSpPr>
            <p:spPr>
              <a:xfrm>
                <a:off x="5868144" y="5723964"/>
                <a:ext cx="504056"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grpSp>
      <p:grpSp>
        <p:nvGrpSpPr>
          <p:cNvPr id="25" name="Group 24"/>
          <p:cNvGrpSpPr/>
          <p:nvPr/>
        </p:nvGrpSpPr>
        <p:grpSpPr>
          <a:xfrm>
            <a:off x="5364088" y="6011996"/>
            <a:ext cx="1113610" cy="369332"/>
            <a:chOff x="5364088" y="6011996"/>
            <a:chExt cx="1113610" cy="369332"/>
          </a:xfrm>
        </p:grpSpPr>
        <p:sp>
          <p:nvSpPr>
            <p:cNvPr id="16" name="TextBox 15"/>
            <p:cNvSpPr txBox="1"/>
            <p:nvPr/>
          </p:nvSpPr>
          <p:spPr>
            <a:xfrm>
              <a:off x="6156176" y="6011996"/>
              <a:ext cx="321522" cy="338554"/>
            </a:xfrm>
            <a:prstGeom prst="rect">
              <a:avLst/>
            </a:prstGeom>
            <a:noFill/>
          </p:spPr>
          <p:txBody>
            <a:bodyPr wrap="none" rtlCol="0">
              <a:spAutoFit/>
            </a:bodyPr>
            <a:lstStyle/>
            <a:p>
              <a:r>
                <a:rPr lang="en-US" sz="1600" dirty="0" smtClean="0"/>
                <a:t>B</a:t>
              </a:r>
              <a:endParaRPr lang="en-US" sz="1600" dirty="0"/>
            </a:p>
          </p:txBody>
        </p:sp>
        <p:cxnSp>
          <p:nvCxnSpPr>
            <p:cNvPr id="17" name="Straight Connector 16"/>
            <p:cNvCxnSpPr/>
            <p:nvPr/>
          </p:nvCxnSpPr>
          <p:spPr>
            <a:xfrm>
              <a:off x="5364088" y="6011996"/>
              <a:ext cx="504056"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364088" y="6011996"/>
              <a:ext cx="351366" cy="369332"/>
            </a:xfrm>
            <a:prstGeom prst="rect">
              <a:avLst/>
            </a:prstGeom>
            <a:noFill/>
          </p:spPr>
          <p:txBody>
            <a:bodyPr wrap="none" rtlCol="0">
              <a:spAutoFit/>
            </a:bodyPr>
            <a:lstStyle/>
            <a:p>
              <a:r>
                <a:rPr lang="en-US" sz="1800" dirty="0" smtClean="0"/>
                <a:t>C</a:t>
              </a:r>
              <a:endParaRPr lang="en-US" sz="1800" dirty="0"/>
            </a:p>
          </p:txBody>
        </p:sp>
        <p:cxnSp>
          <p:nvCxnSpPr>
            <p:cNvPr id="23" name="Straight Connector 22"/>
            <p:cNvCxnSpPr/>
            <p:nvPr/>
          </p:nvCxnSpPr>
          <p:spPr>
            <a:xfrm>
              <a:off x="5868144" y="6011996"/>
              <a:ext cx="504056"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710491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900" decel="100000" fill="hold"/>
                                        <p:tgtEl>
                                          <p:spTgt spid="25"/>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Prioritizing Fusion Candidates (2)</a:t>
            </a:r>
            <a:endParaRPr lang="en-US" dirty="0"/>
          </a:p>
        </p:txBody>
      </p:sp>
      <p:sp>
        <p:nvSpPr>
          <p:cNvPr id="3" name="Content Placeholder 2"/>
          <p:cNvSpPr>
            <a:spLocks noGrp="1"/>
          </p:cNvSpPr>
          <p:nvPr>
            <p:ph idx="1"/>
          </p:nvPr>
        </p:nvSpPr>
        <p:spPr>
          <a:xfrm>
            <a:off x="251520" y="1296888"/>
            <a:ext cx="8839200" cy="4724400"/>
          </a:xfrm>
        </p:spPr>
        <p:txBody>
          <a:bodyPr/>
          <a:lstStyle/>
          <a:p>
            <a:r>
              <a:rPr lang="en-US" sz="2400" dirty="0" smtClean="0"/>
              <a:t>Gene function</a:t>
            </a:r>
          </a:p>
          <a:p>
            <a:pPr lvl="1"/>
            <a:r>
              <a:rPr lang="en-US" sz="2000" dirty="0" smtClean="0"/>
              <a:t>Implicated in cancer</a:t>
            </a:r>
          </a:p>
          <a:p>
            <a:pPr lvl="1"/>
            <a:r>
              <a:rPr lang="en-US" sz="2000" dirty="0" smtClean="0"/>
              <a:t>Involve a kinase in the 3’ position</a:t>
            </a:r>
          </a:p>
          <a:p>
            <a:pPr lvl="1"/>
            <a:r>
              <a:rPr lang="en-US" sz="2000" dirty="0" smtClean="0"/>
              <a:t>Could serve as a drug target </a:t>
            </a:r>
          </a:p>
          <a:p>
            <a:endParaRPr lang="en-US" sz="2400" dirty="0" smtClean="0"/>
          </a:p>
          <a:p>
            <a:r>
              <a:rPr lang="en-US" sz="2400" dirty="0" smtClean="0"/>
              <a:t>Function preserved by fusion</a:t>
            </a:r>
          </a:p>
          <a:p>
            <a:pPr lvl="1"/>
            <a:r>
              <a:rPr lang="en-US" sz="2000" dirty="0" smtClean="0"/>
              <a:t>Fusion preserves reading frame of both genes</a:t>
            </a:r>
          </a:p>
          <a:p>
            <a:pPr lvl="1"/>
            <a:endParaRPr lang="en-US" sz="2000" dirty="0"/>
          </a:p>
          <a:p>
            <a:r>
              <a:rPr lang="en-US" dirty="0" smtClean="0"/>
              <a:t>Strength of evidence supporting the fusion call</a:t>
            </a:r>
          </a:p>
          <a:p>
            <a:pPr lvl="1"/>
            <a:r>
              <a:rPr lang="en-US" sz="2000" dirty="0" smtClean="0"/>
              <a:t>Numbers of RNA-</a:t>
            </a:r>
            <a:r>
              <a:rPr lang="en-US" sz="2000" dirty="0" err="1" smtClean="0"/>
              <a:t>Seq</a:t>
            </a:r>
            <a:r>
              <a:rPr lang="en-US" sz="2000" dirty="0" smtClean="0"/>
              <a:t> fragments</a:t>
            </a:r>
          </a:p>
          <a:p>
            <a:pPr lvl="1"/>
            <a:r>
              <a:rPr lang="en-US" sz="2000" dirty="0" smtClean="0"/>
              <a:t>Additional evidence from DNA?  (WGS, CNV, </a:t>
            </a:r>
            <a:r>
              <a:rPr lang="en-US" sz="2000" dirty="0" err="1" smtClean="0"/>
              <a:t>etc</a:t>
            </a:r>
            <a:r>
              <a:rPr lang="is-IS" sz="2000" dirty="0" smtClean="0"/>
              <a:t>…</a:t>
            </a:r>
            <a:r>
              <a:rPr lang="en-US" sz="2000" dirty="0" smtClean="0"/>
              <a:t>)</a:t>
            </a:r>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351155568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Fusion Partners</a:t>
            </a:r>
            <a:endParaRPr lang="en-US" dirty="0"/>
          </a:p>
        </p:txBody>
      </p:sp>
      <p:sp>
        <p:nvSpPr>
          <p:cNvPr id="3" name="Content Placeholder 2"/>
          <p:cNvSpPr>
            <a:spLocks noGrp="1"/>
          </p:cNvSpPr>
          <p:nvPr>
            <p:ph idx="1"/>
          </p:nvPr>
        </p:nvSpPr>
        <p:spPr/>
        <p:txBody>
          <a:bodyPr/>
          <a:lstStyle/>
          <a:p>
            <a:r>
              <a:rPr lang="en-US" sz="2000" dirty="0" smtClean="0"/>
              <a:t>Tyrosine kinases</a:t>
            </a:r>
          </a:p>
          <a:p>
            <a:pPr lvl="1"/>
            <a:r>
              <a:rPr lang="en-US" sz="1800" dirty="0" smtClean="0"/>
              <a:t>Transfer </a:t>
            </a:r>
            <a:r>
              <a:rPr lang="en-US" sz="1800" dirty="0"/>
              <a:t>a phosphate group from ATP to a protein</a:t>
            </a:r>
            <a:endParaRPr lang="en-US" sz="1800" dirty="0" smtClean="0"/>
          </a:p>
          <a:p>
            <a:pPr lvl="1"/>
            <a:r>
              <a:rPr lang="en-US" sz="1800" dirty="0"/>
              <a:t>T</a:t>
            </a:r>
            <a:r>
              <a:rPr lang="en-US" sz="1800" dirty="0" smtClean="0"/>
              <a:t>ransmit </a:t>
            </a:r>
            <a:r>
              <a:rPr lang="en-US" sz="1800" dirty="0"/>
              <a:t>signals and regulate complex </a:t>
            </a:r>
            <a:r>
              <a:rPr lang="en-US" sz="1800" dirty="0" smtClean="0"/>
              <a:t>processes</a:t>
            </a:r>
          </a:p>
          <a:p>
            <a:pPr marL="457200" lvl="1" indent="0">
              <a:buNone/>
            </a:pPr>
            <a:endParaRPr lang="en-US" sz="1800" dirty="0"/>
          </a:p>
          <a:p>
            <a:r>
              <a:rPr lang="en-US" sz="2000" dirty="0" smtClean="0"/>
              <a:t>Transcription factors</a:t>
            </a:r>
          </a:p>
          <a:p>
            <a:pPr lvl="1"/>
            <a:r>
              <a:rPr lang="en-US" sz="1800" dirty="0" smtClean="0"/>
              <a:t>Binds to specific DNA sequences</a:t>
            </a:r>
          </a:p>
          <a:p>
            <a:pPr lvl="1"/>
            <a:r>
              <a:rPr lang="en-US" sz="1800" dirty="0" smtClean="0"/>
              <a:t>Regulates transcription</a:t>
            </a:r>
          </a:p>
          <a:p>
            <a:pPr lvl="1"/>
            <a:endParaRPr lang="en-US" sz="1800" dirty="0" smtClean="0"/>
          </a:p>
          <a:p>
            <a:r>
              <a:rPr lang="en-US" sz="2000" dirty="0" smtClean="0"/>
              <a:t>Oncogenes</a:t>
            </a:r>
          </a:p>
          <a:p>
            <a:pPr lvl="1"/>
            <a:r>
              <a:rPr lang="en-US" sz="1800" dirty="0" smtClean="0"/>
              <a:t>Regulate apoptosis</a:t>
            </a:r>
          </a:p>
          <a:p>
            <a:pPr lvl="1"/>
            <a:r>
              <a:rPr lang="en-US" sz="1800" dirty="0" smtClean="0"/>
              <a:t>Promote proliferation</a:t>
            </a:r>
          </a:p>
        </p:txBody>
      </p:sp>
      <p:sp>
        <p:nvSpPr>
          <p:cNvPr id="4" name="TextBox 3"/>
          <p:cNvSpPr txBox="1"/>
          <p:nvPr/>
        </p:nvSpPr>
        <p:spPr>
          <a:xfrm>
            <a:off x="6156176" y="1844824"/>
            <a:ext cx="2664296" cy="1107996"/>
          </a:xfrm>
          <a:prstGeom prst="rect">
            <a:avLst/>
          </a:prstGeom>
          <a:noFill/>
        </p:spPr>
        <p:txBody>
          <a:bodyPr wrap="square" rtlCol="0">
            <a:spAutoFit/>
          </a:bodyPr>
          <a:lstStyle/>
          <a:p>
            <a:pPr marL="0" lvl="2"/>
            <a:r>
              <a:rPr lang="en-US" sz="1400" dirty="0" smtClean="0"/>
              <a:t>Genes:</a:t>
            </a:r>
          </a:p>
          <a:p>
            <a:pPr marL="0" lvl="2"/>
            <a:r>
              <a:rPr lang="en-US" sz="1400" dirty="0" smtClean="0"/>
              <a:t>ABL</a:t>
            </a:r>
            <a:r>
              <a:rPr lang="en-US" sz="1400" dirty="0"/>
              <a:t>, PDGFRA, PDGFRB, FGFR1, SYK, RET, </a:t>
            </a:r>
            <a:r>
              <a:rPr lang="en-US" sz="1400" dirty="0" smtClean="0"/>
              <a:t>JAK2, ALK</a:t>
            </a:r>
            <a:endParaRPr lang="en-US" sz="1400" dirty="0"/>
          </a:p>
          <a:p>
            <a:endParaRPr lang="en-US" dirty="0"/>
          </a:p>
        </p:txBody>
      </p:sp>
      <p:sp>
        <p:nvSpPr>
          <p:cNvPr id="5" name="TextBox 4"/>
          <p:cNvSpPr txBox="1"/>
          <p:nvPr/>
        </p:nvSpPr>
        <p:spPr>
          <a:xfrm>
            <a:off x="6156176" y="3140968"/>
            <a:ext cx="2664296" cy="1015663"/>
          </a:xfrm>
          <a:prstGeom prst="rect">
            <a:avLst/>
          </a:prstGeom>
          <a:noFill/>
        </p:spPr>
        <p:txBody>
          <a:bodyPr wrap="square" rtlCol="0">
            <a:spAutoFit/>
          </a:bodyPr>
          <a:lstStyle/>
          <a:p>
            <a:pPr marL="0" lvl="2"/>
            <a:r>
              <a:rPr lang="en-US" sz="1400" dirty="0" smtClean="0"/>
              <a:t>Genes:</a:t>
            </a:r>
          </a:p>
          <a:p>
            <a:pPr marL="0" lvl="2"/>
            <a:r>
              <a:rPr lang="en-US" sz="1400" dirty="0" smtClean="0"/>
              <a:t>ETV1</a:t>
            </a:r>
            <a:r>
              <a:rPr lang="en-US" sz="1400" dirty="0"/>
              <a:t>, ETV4, ETV5, ETV6, </a:t>
            </a:r>
            <a:r>
              <a:rPr lang="en-US" sz="1400" dirty="0" smtClean="0"/>
              <a:t>ERG, MYC</a:t>
            </a:r>
            <a:endParaRPr lang="en-US" sz="1400" dirty="0"/>
          </a:p>
          <a:p>
            <a:pPr lvl="1"/>
            <a:endParaRPr lang="en-US" sz="1800" dirty="0"/>
          </a:p>
        </p:txBody>
      </p:sp>
      <p:sp>
        <p:nvSpPr>
          <p:cNvPr id="6" name="TextBox 5"/>
          <p:cNvSpPr txBox="1"/>
          <p:nvPr/>
        </p:nvSpPr>
        <p:spPr>
          <a:xfrm>
            <a:off x="6156176" y="4725144"/>
            <a:ext cx="2664296" cy="800219"/>
          </a:xfrm>
          <a:prstGeom prst="rect">
            <a:avLst/>
          </a:prstGeom>
          <a:noFill/>
        </p:spPr>
        <p:txBody>
          <a:bodyPr wrap="square" rtlCol="0">
            <a:spAutoFit/>
          </a:bodyPr>
          <a:lstStyle/>
          <a:p>
            <a:pPr marL="0" lvl="2"/>
            <a:r>
              <a:rPr lang="en-US" sz="1400" dirty="0" smtClean="0"/>
              <a:t>Genes:</a:t>
            </a:r>
          </a:p>
          <a:p>
            <a:pPr marL="0" lvl="2"/>
            <a:r>
              <a:rPr lang="en-US" sz="1400" dirty="0" smtClean="0"/>
              <a:t>BCL2, MYC, BRAF</a:t>
            </a:r>
            <a:endParaRPr lang="en-US" sz="1400" dirty="0"/>
          </a:p>
          <a:p>
            <a:pPr lvl="1"/>
            <a:endParaRPr lang="en-US" sz="1800" dirty="0"/>
          </a:p>
        </p:txBody>
      </p:sp>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128264851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3915544" cy="1143000"/>
          </a:xfrm>
        </p:spPr>
        <p:txBody>
          <a:bodyPr/>
          <a:lstStyle/>
          <a:p>
            <a:r>
              <a:rPr lang="en-US" smtClean="0"/>
              <a:t>Fusion Landscape</a:t>
            </a:r>
            <a:endParaRPr lang="en-US"/>
          </a:p>
        </p:txBody>
      </p:sp>
      <p:sp>
        <p:nvSpPr>
          <p:cNvPr id="3" name="Content Placeholder 2"/>
          <p:cNvSpPr>
            <a:spLocks noGrp="1"/>
          </p:cNvSpPr>
          <p:nvPr>
            <p:ph idx="1"/>
          </p:nvPr>
        </p:nvSpPr>
        <p:spPr>
          <a:xfrm>
            <a:off x="152400" y="1600200"/>
            <a:ext cx="3915544" cy="4724400"/>
          </a:xfrm>
        </p:spPr>
        <p:txBody>
          <a:bodyPr/>
          <a:lstStyle/>
          <a:p>
            <a:r>
              <a:rPr lang="en-US" sz="1800" dirty="0" smtClean="0"/>
              <a:t>Landscape studies of thousands of </a:t>
            </a:r>
            <a:r>
              <a:rPr lang="en-US" sz="1800" dirty="0" err="1" smtClean="0"/>
              <a:t>tumours</a:t>
            </a:r>
            <a:endParaRPr lang="en-US" sz="1800" dirty="0"/>
          </a:p>
          <a:p>
            <a:pPr lvl="1"/>
            <a:r>
              <a:rPr lang="en-US" sz="1400" dirty="0" smtClean="0"/>
              <a:t>Yoshihara et al., 2015 </a:t>
            </a:r>
          </a:p>
          <a:p>
            <a:pPr lvl="1"/>
            <a:r>
              <a:rPr lang="en-US" sz="1400" dirty="0" err="1" smtClean="0"/>
              <a:t>Stransky</a:t>
            </a:r>
            <a:r>
              <a:rPr lang="en-US" sz="1400" dirty="0" smtClean="0"/>
              <a:t> et al., 2014 (kinases)</a:t>
            </a:r>
          </a:p>
          <a:p>
            <a:pPr lvl="1"/>
            <a:endParaRPr lang="en-US" sz="1400" dirty="0"/>
          </a:p>
          <a:p>
            <a:r>
              <a:rPr lang="en-US" sz="1800" dirty="0" smtClean="0"/>
              <a:t>Genes fused across multiple cancers</a:t>
            </a:r>
          </a:p>
          <a:p>
            <a:endParaRPr lang="en-US" sz="1800" dirty="0" smtClean="0"/>
          </a:p>
          <a:p>
            <a:r>
              <a:rPr lang="en-US" sz="1800" dirty="0" smtClean="0"/>
              <a:t>Mechanisms of formation</a:t>
            </a:r>
          </a:p>
          <a:p>
            <a:pPr lvl="1"/>
            <a:r>
              <a:rPr lang="en-US" sz="1400" dirty="0" smtClean="0"/>
              <a:t>copy number / genome instability</a:t>
            </a:r>
          </a:p>
          <a:p>
            <a:pPr lvl="1"/>
            <a:r>
              <a:rPr lang="en-US" sz="1400" dirty="0"/>
              <a:t>b</a:t>
            </a:r>
            <a:r>
              <a:rPr lang="en-US" sz="1400" dirty="0" smtClean="0"/>
              <a:t>alanced?</a:t>
            </a:r>
          </a:p>
          <a:p>
            <a:pPr lvl="1"/>
            <a:endParaRPr lang="en-US" sz="1400" dirty="0" smtClean="0"/>
          </a:p>
          <a:p>
            <a:r>
              <a:rPr lang="en-US" sz="1800" dirty="0" smtClean="0"/>
              <a:t>Prevalence of fusions for each cancer type</a:t>
            </a:r>
            <a:endParaRPr lang="en-US" sz="1800" dirty="0"/>
          </a:p>
        </p:txBody>
      </p:sp>
      <p:pic>
        <p:nvPicPr>
          <p:cNvPr id="4" name="Picture 3"/>
          <p:cNvPicPr>
            <a:picLocks noChangeAspect="1"/>
          </p:cNvPicPr>
          <p:nvPr/>
        </p:nvPicPr>
        <p:blipFill>
          <a:blip r:embed="rId3"/>
          <a:stretch>
            <a:fillRect/>
          </a:stretch>
        </p:blipFill>
        <p:spPr>
          <a:xfrm>
            <a:off x="4184848" y="188640"/>
            <a:ext cx="4707632" cy="5750762"/>
          </a:xfrm>
          <a:prstGeom prst="rect">
            <a:avLst/>
          </a:prstGeom>
        </p:spPr>
      </p:pic>
      <p:sp>
        <p:nvSpPr>
          <p:cNvPr id="5" name="TextBox 4"/>
          <p:cNvSpPr txBox="1"/>
          <p:nvPr/>
        </p:nvSpPr>
        <p:spPr>
          <a:xfrm>
            <a:off x="7701909" y="6104766"/>
            <a:ext cx="1286378" cy="276999"/>
          </a:xfrm>
          <a:prstGeom prst="rect">
            <a:avLst/>
          </a:prstGeom>
          <a:noFill/>
        </p:spPr>
        <p:txBody>
          <a:bodyPr wrap="none" rtlCol="0">
            <a:spAutoFit/>
          </a:bodyPr>
          <a:lstStyle/>
          <a:p>
            <a:r>
              <a:rPr lang="en-US" sz="1200" smtClean="0"/>
              <a:t>Yoshihara, </a:t>
            </a:r>
            <a:r>
              <a:rPr lang="en-US" sz="1200" dirty="0" smtClean="0"/>
              <a:t>2015</a:t>
            </a:r>
            <a:endParaRPr lang="en-US" sz="1200" dirty="0"/>
          </a:p>
        </p:txBody>
      </p:sp>
      <p:sp>
        <p:nvSpPr>
          <p:cNvPr id="6" name="TextBox 5"/>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7" name="TextBox 6"/>
          <p:cNvSpPr txBox="1"/>
          <p:nvPr/>
        </p:nvSpPr>
        <p:spPr>
          <a:xfrm rot="16200000">
            <a:off x="3250629" y="2861825"/>
            <a:ext cx="1456498" cy="253916"/>
          </a:xfrm>
          <a:prstGeom prst="rect">
            <a:avLst/>
          </a:prstGeom>
          <a:noFill/>
        </p:spPr>
        <p:txBody>
          <a:bodyPr wrap="none" rtlCol="0">
            <a:spAutoFit/>
          </a:bodyPr>
          <a:lstStyle/>
          <a:p>
            <a:r>
              <a:rPr lang="en-US" sz="1050" b="1" dirty="0" smtClean="0"/>
              <a:t>(genome Instability)</a:t>
            </a:r>
            <a:endParaRPr lang="en-US" sz="1050" b="1" dirty="0"/>
          </a:p>
        </p:txBody>
      </p:sp>
      <p:sp>
        <p:nvSpPr>
          <p:cNvPr id="8" name="TextBox 7"/>
          <p:cNvSpPr txBox="1"/>
          <p:nvPr/>
        </p:nvSpPr>
        <p:spPr>
          <a:xfrm rot="16200000">
            <a:off x="3328704" y="1077963"/>
            <a:ext cx="1300356" cy="253916"/>
          </a:xfrm>
          <a:prstGeom prst="rect">
            <a:avLst/>
          </a:prstGeom>
          <a:noFill/>
        </p:spPr>
        <p:txBody>
          <a:bodyPr wrap="none" rtlCol="0">
            <a:spAutoFit/>
          </a:bodyPr>
          <a:lstStyle/>
          <a:p>
            <a:r>
              <a:rPr lang="en-US" sz="1050" b="1" dirty="0" smtClean="0"/>
              <a:t>Fusions / Sample</a:t>
            </a:r>
            <a:endParaRPr lang="en-US" sz="1050" b="1" dirty="0"/>
          </a:p>
        </p:txBody>
      </p:sp>
      <p:sp>
        <p:nvSpPr>
          <p:cNvPr id="9" name="TextBox 8"/>
          <p:cNvSpPr txBox="1"/>
          <p:nvPr/>
        </p:nvSpPr>
        <p:spPr>
          <a:xfrm rot="16200000">
            <a:off x="3160884" y="4716294"/>
            <a:ext cx="1635991" cy="253916"/>
          </a:xfrm>
          <a:prstGeom prst="rect">
            <a:avLst/>
          </a:prstGeom>
          <a:noFill/>
        </p:spPr>
        <p:txBody>
          <a:bodyPr wrap="none" rtlCol="0">
            <a:spAutoFit/>
          </a:bodyPr>
          <a:lstStyle/>
          <a:p>
            <a:r>
              <a:rPr lang="en-US" sz="1050" b="1" dirty="0" smtClean="0"/>
              <a:t>Fusions w/ or w/o CNV</a:t>
            </a:r>
            <a:endParaRPr lang="en-US" sz="1050" b="1" dirty="0"/>
          </a:p>
        </p:txBody>
      </p:sp>
      <p:sp>
        <p:nvSpPr>
          <p:cNvPr id="10" name="TextBox 9"/>
          <p:cNvSpPr txBox="1"/>
          <p:nvPr/>
        </p:nvSpPr>
        <p:spPr>
          <a:xfrm>
            <a:off x="4653637" y="4088105"/>
            <a:ext cx="710451" cy="276999"/>
          </a:xfrm>
          <a:prstGeom prst="rect">
            <a:avLst/>
          </a:prstGeom>
          <a:noFill/>
        </p:spPr>
        <p:txBody>
          <a:bodyPr wrap="none" rtlCol="0">
            <a:spAutoFit/>
          </a:bodyPr>
          <a:lstStyle/>
          <a:p>
            <a:r>
              <a:rPr lang="en-US" sz="1200" dirty="0" smtClean="0"/>
              <a:t>w/ CNV</a:t>
            </a:r>
            <a:endParaRPr lang="en-US" sz="1200" dirty="0"/>
          </a:p>
        </p:txBody>
      </p:sp>
      <p:sp>
        <p:nvSpPr>
          <p:cNvPr id="11" name="TextBox 10"/>
          <p:cNvSpPr txBox="1"/>
          <p:nvPr/>
        </p:nvSpPr>
        <p:spPr>
          <a:xfrm>
            <a:off x="4572000" y="5373216"/>
            <a:ext cx="791803" cy="276999"/>
          </a:xfrm>
          <a:prstGeom prst="rect">
            <a:avLst/>
          </a:prstGeom>
          <a:noFill/>
        </p:spPr>
        <p:txBody>
          <a:bodyPr wrap="none" rtlCol="0">
            <a:spAutoFit/>
          </a:bodyPr>
          <a:lstStyle/>
          <a:p>
            <a:r>
              <a:rPr lang="en-US" sz="1200" dirty="0" smtClean="0"/>
              <a:t>w/o CNV</a:t>
            </a:r>
            <a:endParaRPr lang="en-US" sz="1200" dirty="0"/>
          </a:p>
        </p:txBody>
      </p:sp>
    </p:spTree>
    <p:extLst>
      <p:ext uri="{BB962C8B-B14F-4D97-AF65-F5344CB8AC3E}">
        <p14:creationId xmlns:p14="http://schemas.microsoft.com/office/powerpoint/2010/main" val="14487408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 Shot 2018-03-01 at 5.08.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476672"/>
            <a:ext cx="7814302" cy="5753224"/>
          </a:xfrm>
          <a:prstGeom prst="rect">
            <a:avLst/>
          </a:prstGeom>
        </p:spPr>
      </p:pic>
      <p:sp>
        <p:nvSpPr>
          <p:cNvPr id="5" name="TextBox 4"/>
          <p:cNvSpPr txBox="1"/>
          <p:nvPr/>
        </p:nvSpPr>
        <p:spPr>
          <a:xfrm>
            <a:off x="611560" y="-27384"/>
            <a:ext cx="7965943" cy="461665"/>
          </a:xfrm>
          <a:prstGeom prst="rect">
            <a:avLst/>
          </a:prstGeom>
          <a:noFill/>
        </p:spPr>
        <p:txBody>
          <a:bodyPr wrap="none" rtlCol="0">
            <a:spAutoFit/>
          </a:bodyPr>
          <a:lstStyle/>
          <a:p>
            <a:r>
              <a:rPr lang="en-US" b="1" dirty="0" err="1" smtClean="0"/>
              <a:t>ChimerDB</a:t>
            </a:r>
            <a:r>
              <a:rPr lang="en-US" b="1" dirty="0" smtClean="0"/>
              <a:t> 3:   </a:t>
            </a:r>
            <a:r>
              <a:rPr lang="en-US" b="1" dirty="0" err="1" smtClean="0"/>
              <a:t>ChimerKB</a:t>
            </a:r>
            <a:r>
              <a:rPr lang="en-US" b="1" dirty="0" smtClean="0"/>
              <a:t>, </a:t>
            </a:r>
            <a:r>
              <a:rPr lang="en-US" b="1" dirty="0" err="1" smtClean="0"/>
              <a:t>ChimerPub</a:t>
            </a:r>
            <a:r>
              <a:rPr lang="en-US" b="1" dirty="0" smtClean="0"/>
              <a:t> and </a:t>
            </a:r>
            <a:r>
              <a:rPr lang="en-US" b="1" dirty="0" err="1" smtClean="0"/>
              <a:t>ChimerSeq</a:t>
            </a:r>
            <a:endParaRPr lang="en-US" b="1" dirty="0"/>
          </a:p>
        </p:txBody>
      </p:sp>
      <p:sp>
        <p:nvSpPr>
          <p:cNvPr id="6" name="TextBox 5"/>
          <p:cNvSpPr txBox="1"/>
          <p:nvPr/>
        </p:nvSpPr>
        <p:spPr>
          <a:xfrm>
            <a:off x="2843808" y="6093296"/>
            <a:ext cx="3309820" cy="338554"/>
          </a:xfrm>
          <a:prstGeom prst="rect">
            <a:avLst/>
          </a:prstGeom>
          <a:noFill/>
        </p:spPr>
        <p:txBody>
          <a:bodyPr wrap="none" rtlCol="0">
            <a:spAutoFit/>
          </a:bodyPr>
          <a:lstStyle/>
          <a:p>
            <a:r>
              <a:rPr lang="en-US" sz="1600" dirty="0"/>
              <a:t>http://</a:t>
            </a:r>
            <a:r>
              <a:rPr lang="en-US" sz="1600" dirty="0" err="1"/>
              <a:t>ercsb.ewha.ac.kr</a:t>
            </a:r>
            <a:r>
              <a:rPr lang="en-US" sz="1600" dirty="0"/>
              <a:t>/</a:t>
            </a:r>
            <a:r>
              <a:rPr lang="en-US" sz="1600" dirty="0" err="1"/>
              <a:t>fusiongene</a:t>
            </a:r>
            <a:endParaRPr lang="en-US" sz="1600" dirty="0"/>
          </a:p>
        </p:txBody>
      </p:sp>
    </p:spTree>
    <p:extLst>
      <p:ext uri="{BB962C8B-B14F-4D97-AF65-F5344CB8AC3E}">
        <p14:creationId xmlns:p14="http://schemas.microsoft.com/office/powerpoint/2010/main" val="182946596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Evidence Gene </a:t>
            </a:r>
            <a:r>
              <a:rPr lang="en-US" sz="3600" dirty="0"/>
              <a:t>F</a:t>
            </a:r>
            <a:r>
              <a:rPr lang="en-US" sz="3600" dirty="0" smtClean="0"/>
              <a:t>usions are </a:t>
            </a:r>
            <a:br>
              <a:rPr lang="en-US" sz="3600" dirty="0" smtClean="0"/>
            </a:br>
            <a:r>
              <a:rPr lang="en-US" sz="3600" dirty="0" smtClean="0"/>
              <a:t>Initiators of Carcinogenesis</a:t>
            </a:r>
            <a:endParaRPr lang="en-US" sz="3600" dirty="0"/>
          </a:p>
        </p:txBody>
      </p:sp>
      <p:sp>
        <p:nvSpPr>
          <p:cNvPr id="3" name="Content Placeholder 2"/>
          <p:cNvSpPr>
            <a:spLocks noGrp="1"/>
          </p:cNvSpPr>
          <p:nvPr>
            <p:ph idx="1"/>
          </p:nvPr>
        </p:nvSpPr>
        <p:spPr>
          <a:xfrm>
            <a:off x="440432" y="2060848"/>
            <a:ext cx="8740080" cy="3629000"/>
          </a:xfrm>
        </p:spPr>
        <p:txBody>
          <a:bodyPr/>
          <a:lstStyle/>
          <a:p>
            <a:r>
              <a:rPr lang="en-US" sz="2400" dirty="0" smtClean="0"/>
              <a:t>Correlate with cancer phenotype</a:t>
            </a:r>
          </a:p>
          <a:p>
            <a:pPr lvl="1"/>
            <a:endParaRPr lang="en-US" sz="2000" dirty="0" smtClean="0"/>
          </a:p>
          <a:p>
            <a:r>
              <a:rPr lang="en-US" sz="2400" dirty="0" smtClean="0"/>
              <a:t>Successful treatment reduces/eradicates fusion products</a:t>
            </a:r>
          </a:p>
          <a:p>
            <a:pPr lvl="1"/>
            <a:endParaRPr lang="en-US" sz="2000" dirty="0"/>
          </a:p>
          <a:p>
            <a:r>
              <a:rPr lang="en-US" sz="2400" dirty="0" smtClean="0"/>
              <a:t>Gene fusions produce neoplastic disorders in mouse models</a:t>
            </a:r>
          </a:p>
          <a:p>
            <a:pPr lvl="1"/>
            <a:endParaRPr lang="en-US" sz="2000" dirty="0"/>
          </a:p>
          <a:p>
            <a:r>
              <a:rPr lang="en-US" sz="2400" dirty="0" smtClean="0"/>
              <a:t>Silencing fusion transcripts reverses </a:t>
            </a:r>
            <a:r>
              <a:rPr lang="en-US" sz="2400" dirty="0" err="1" smtClean="0"/>
              <a:t>tumorigenesis</a:t>
            </a:r>
            <a:endParaRPr lang="en-US" sz="2400" dirty="0" smtClean="0"/>
          </a:p>
          <a:p>
            <a:pPr lvl="1"/>
            <a:endParaRPr lang="en-US" sz="2000" dirty="0"/>
          </a:p>
          <a:p>
            <a:pPr lvl="1"/>
            <a:endParaRPr lang="en-US" sz="2000" dirty="0"/>
          </a:p>
        </p:txBody>
      </p:sp>
      <p:sp>
        <p:nvSpPr>
          <p:cNvPr id="4" name="TextBox 3"/>
          <p:cNvSpPr txBox="1"/>
          <p:nvPr/>
        </p:nvSpPr>
        <p:spPr>
          <a:xfrm>
            <a:off x="35496" y="6464369"/>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243467695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Genes are Promiscuous Fusion Partners</a:t>
            </a:r>
            <a:endParaRPr lang="en-US" dirty="0"/>
          </a:p>
        </p:txBody>
      </p:sp>
      <p:sp>
        <p:nvSpPr>
          <p:cNvPr id="3" name="Content Placeholder 2"/>
          <p:cNvSpPr>
            <a:spLocks noGrp="1"/>
          </p:cNvSpPr>
          <p:nvPr>
            <p:ph idx="1"/>
          </p:nvPr>
        </p:nvSpPr>
        <p:spPr/>
        <p:txBody>
          <a:bodyPr/>
          <a:lstStyle/>
          <a:p>
            <a:r>
              <a:rPr lang="en-US" sz="2400" dirty="0" smtClean="0"/>
              <a:t>Gene fusions form a scale-free network</a:t>
            </a:r>
          </a:p>
          <a:p>
            <a:pPr lvl="1"/>
            <a:r>
              <a:rPr lang="en-US" dirty="0" smtClean="0"/>
              <a:t>Connectivity follows a power-law</a:t>
            </a:r>
          </a:p>
          <a:p>
            <a:r>
              <a:rPr lang="en-US" sz="2400" dirty="0" smtClean="0"/>
              <a:t>90% of fusion partners</a:t>
            </a:r>
            <a:r>
              <a:rPr lang="en-US" sz="2400" dirty="0"/>
              <a:t/>
            </a:r>
            <a:br>
              <a:rPr lang="en-US" sz="2400" dirty="0"/>
            </a:br>
            <a:r>
              <a:rPr lang="en-US" sz="2400" dirty="0" smtClean="0"/>
              <a:t>form 3 clusters</a:t>
            </a:r>
            <a:endParaRPr lang="en-US" sz="2400" dirty="0"/>
          </a:p>
        </p:txBody>
      </p:sp>
      <p:pic>
        <p:nvPicPr>
          <p:cNvPr id="4" name="Picture 3" descr="mitelman_2007_networ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564904"/>
            <a:ext cx="7596336" cy="3289135"/>
          </a:xfrm>
          <a:prstGeom prst="rect">
            <a:avLst/>
          </a:prstGeom>
        </p:spPr>
      </p:pic>
      <p:sp>
        <p:nvSpPr>
          <p:cNvPr id="5" name="TextBox 4"/>
          <p:cNvSpPr txBox="1"/>
          <p:nvPr/>
        </p:nvSpPr>
        <p:spPr>
          <a:xfrm>
            <a:off x="7799709" y="6093296"/>
            <a:ext cx="1236787" cy="276999"/>
          </a:xfrm>
          <a:prstGeom prst="rect">
            <a:avLst/>
          </a:prstGeom>
          <a:noFill/>
        </p:spPr>
        <p:txBody>
          <a:bodyPr wrap="none" rtlCol="0">
            <a:spAutoFit/>
          </a:bodyPr>
          <a:lstStyle/>
          <a:p>
            <a:r>
              <a:rPr lang="en-US" sz="1200" dirty="0" err="1" smtClean="0"/>
              <a:t>Mitelman</a:t>
            </a:r>
            <a:r>
              <a:rPr lang="en-US" sz="1200" dirty="0" smtClean="0"/>
              <a:t>, 2007</a:t>
            </a:r>
            <a:endParaRPr lang="en-US" sz="1200" dirty="0"/>
          </a:p>
        </p:txBody>
      </p:sp>
      <p:sp>
        <p:nvSpPr>
          <p:cNvPr id="6" name="TextBox 5"/>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7" name="TextBox 6"/>
          <p:cNvSpPr txBox="1"/>
          <p:nvPr/>
        </p:nvSpPr>
        <p:spPr>
          <a:xfrm>
            <a:off x="2343914" y="6011996"/>
            <a:ext cx="4316318" cy="369332"/>
          </a:xfrm>
          <a:prstGeom prst="rect">
            <a:avLst/>
          </a:prstGeom>
          <a:noFill/>
        </p:spPr>
        <p:txBody>
          <a:bodyPr wrap="none" rtlCol="0">
            <a:spAutoFit/>
          </a:bodyPr>
          <a:lstStyle/>
          <a:p>
            <a:r>
              <a:rPr lang="en-US" sz="1800" dirty="0" smtClean="0"/>
              <a:t>Based on fusions identified pre-NGS era</a:t>
            </a:r>
            <a:endParaRPr lang="en-US" sz="1800" dirty="0"/>
          </a:p>
        </p:txBody>
      </p:sp>
    </p:spTree>
    <p:extLst>
      <p:ext uri="{BB962C8B-B14F-4D97-AF65-F5344CB8AC3E}">
        <p14:creationId xmlns:p14="http://schemas.microsoft.com/office/powerpoint/2010/main" val="54550850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Cancer-Specific Fusion Networks</a:t>
            </a:r>
            <a:endParaRPr lang="en-US" dirty="0"/>
          </a:p>
        </p:txBody>
      </p:sp>
      <p:pic>
        <p:nvPicPr>
          <p:cNvPr id="4" name="Picture 3" descr="Screen Shot 2018-03-14 at 10.37.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412776"/>
            <a:ext cx="4248472" cy="2801141"/>
          </a:xfrm>
          <a:prstGeom prst="rect">
            <a:avLst/>
          </a:prstGeom>
          <a:ln>
            <a:solidFill>
              <a:srgbClr val="000000"/>
            </a:solidFill>
          </a:ln>
        </p:spPr>
      </p:pic>
      <p:sp>
        <p:nvSpPr>
          <p:cNvPr id="5" name="TextBox 4"/>
          <p:cNvSpPr txBox="1"/>
          <p:nvPr/>
        </p:nvSpPr>
        <p:spPr>
          <a:xfrm>
            <a:off x="179512" y="4345034"/>
            <a:ext cx="4495341" cy="461665"/>
          </a:xfrm>
          <a:prstGeom prst="rect">
            <a:avLst/>
          </a:prstGeom>
          <a:noFill/>
        </p:spPr>
        <p:txBody>
          <a:bodyPr wrap="none" rtlCol="0">
            <a:spAutoFit/>
          </a:bodyPr>
          <a:lstStyle/>
          <a:p>
            <a:r>
              <a:rPr lang="en-US" dirty="0"/>
              <a:t>acute myeloid </a:t>
            </a:r>
            <a:r>
              <a:rPr lang="en-US" dirty="0" err="1" smtClean="0"/>
              <a:t>leukaemia</a:t>
            </a:r>
            <a:r>
              <a:rPr lang="en-US" dirty="0" smtClean="0"/>
              <a:t> (AML)</a:t>
            </a:r>
            <a:endParaRPr lang="en-US" dirty="0"/>
          </a:p>
        </p:txBody>
      </p:sp>
      <p:pic>
        <p:nvPicPr>
          <p:cNvPr id="6" name="Picture 5"/>
          <p:cNvPicPr>
            <a:picLocks noChangeAspect="1"/>
          </p:cNvPicPr>
          <p:nvPr/>
        </p:nvPicPr>
        <p:blipFill rotWithShape="1">
          <a:blip r:embed="rId3"/>
          <a:srcRect b="6552"/>
          <a:stretch/>
        </p:blipFill>
        <p:spPr>
          <a:xfrm>
            <a:off x="4963631" y="1363687"/>
            <a:ext cx="4000857" cy="2857401"/>
          </a:xfrm>
          <a:prstGeom prst="rect">
            <a:avLst/>
          </a:prstGeom>
          <a:ln>
            <a:solidFill>
              <a:srgbClr val="000000"/>
            </a:solidFill>
          </a:ln>
        </p:spPr>
      </p:pic>
      <p:sp>
        <p:nvSpPr>
          <p:cNvPr id="8" name="TextBox 7"/>
          <p:cNvSpPr txBox="1"/>
          <p:nvPr/>
        </p:nvSpPr>
        <p:spPr>
          <a:xfrm>
            <a:off x="5940152" y="4345034"/>
            <a:ext cx="2340004" cy="461665"/>
          </a:xfrm>
          <a:prstGeom prst="rect">
            <a:avLst/>
          </a:prstGeom>
          <a:noFill/>
        </p:spPr>
        <p:txBody>
          <a:bodyPr wrap="none" rtlCol="0">
            <a:spAutoFit/>
          </a:bodyPr>
          <a:lstStyle/>
          <a:p>
            <a:r>
              <a:rPr lang="en-US" dirty="0" smtClean="0"/>
              <a:t>Ovarian Cancer </a:t>
            </a:r>
            <a:endParaRPr lang="en-US" dirty="0"/>
          </a:p>
        </p:txBody>
      </p:sp>
      <p:sp>
        <p:nvSpPr>
          <p:cNvPr id="10" name="TextBox 9"/>
          <p:cNvSpPr txBox="1"/>
          <p:nvPr/>
        </p:nvSpPr>
        <p:spPr>
          <a:xfrm>
            <a:off x="7380312" y="6021288"/>
            <a:ext cx="1544564" cy="276999"/>
          </a:xfrm>
          <a:prstGeom prst="rect">
            <a:avLst/>
          </a:prstGeom>
          <a:noFill/>
        </p:spPr>
        <p:txBody>
          <a:bodyPr wrap="none" rtlCol="0">
            <a:spAutoFit/>
          </a:bodyPr>
          <a:lstStyle/>
          <a:p>
            <a:r>
              <a:rPr lang="en-US" sz="1200" dirty="0" err="1" smtClean="0"/>
              <a:t>Mertens</a:t>
            </a:r>
            <a:r>
              <a:rPr lang="en-US" sz="1200" dirty="0" smtClean="0"/>
              <a:t>, NRC 2015</a:t>
            </a:r>
            <a:endParaRPr lang="en-US" sz="1200" dirty="0"/>
          </a:p>
        </p:txBody>
      </p:sp>
      <p:sp>
        <p:nvSpPr>
          <p:cNvPr id="11" name="TextBox 10"/>
          <p:cNvSpPr txBox="1"/>
          <p:nvPr/>
        </p:nvSpPr>
        <p:spPr>
          <a:xfrm>
            <a:off x="1403648" y="5158933"/>
            <a:ext cx="6408712" cy="923330"/>
          </a:xfrm>
          <a:prstGeom prst="rect">
            <a:avLst/>
          </a:prstGeom>
          <a:noFill/>
        </p:spPr>
        <p:txBody>
          <a:bodyPr wrap="square" rtlCol="0">
            <a:spAutoFit/>
          </a:bodyPr>
          <a:lstStyle/>
          <a:p>
            <a:pPr algn="ctr"/>
            <a:r>
              <a:rPr lang="en-US" sz="1800" dirty="0" smtClean="0"/>
              <a:t>Un-clustered fusions are heavily enriched </a:t>
            </a:r>
          </a:p>
          <a:p>
            <a:pPr algn="ctr"/>
            <a:r>
              <a:rPr lang="en-US" sz="1800" dirty="0" smtClean="0"/>
              <a:t>for those identified via NGS methods</a:t>
            </a:r>
          </a:p>
          <a:p>
            <a:pPr algn="ctr"/>
            <a:r>
              <a:rPr lang="en-US" sz="1600" i="1" dirty="0" smtClean="0"/>
              <a:t>Passengers vs. Drivers? Artifacts?</a:t>
            </a:r>
            <a:endParaRPr lang="en-US" sz="1600" i="1" dirty="0"/>
          </a:p>
        </p:txBody>
      </p:sp>
    </p:spTree>
    <p:extLst>
      <p:ext uri="{BB962C8B-B14F-4D97-AF65-F5344CB8AC3E}">
        <p14:creationId xmlns:p14="http://schemas.microsoft.com/office/powerpoint/2010/main" val="16387825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Fusion Databases</a:t>
            </a:r>
            <a:endParaRPr lang="en-US" dirty="0"/>
          </a:p>
        </p:txBody>
      </p:sp>
      <p:sp>
        <p:nvSpPr>
          <p:cNvPr id="3" name="Content Placeholder 2"/>
          <p:cNvSpPr>
            <a:spLocks noGrp="1"/>
          </p:cNvSpPr>
          <p:nvPr>
            <p:ph idx="1"/>
          </p:nvPr>
        </p:nvSpPr>
        <p:spPr>
          <a:xfrm>
            <a:off x="152400" y="1600200"/>
            <a:ext cx="4347592" cy="2263224"/>
          </a:xfrm>
        </p:spPr>
        <p:txBody>
          <a:bodyPr/>
          <a:lstStyle/>
          <a:p>
            <a:r>
              <a:rPr lang="en-US" sz="2000" dirty="0" smtClean="0"/>
              <a:t>TCGA Gene Fusion portal</a:t>
            </a:r>
          </a:p>
          <a:p>
            <a:pPr lvl="1"/>
            <a:r>
              <a:rPr lang="en-US" sz="1800" dirty="0"/>
              <a:t>Predictions from </a:t>
            </a:r>
            <a:r>
              <a:rPr lang="en-US" sz="1800" dirty="0" smtClean="0"/>
              <a:t>Yoshihara et </a:t>
            </a:r>
            <a:r>
              <a:rPr lang="en-US" sz="1800" dirty="0"/>
              <a:t>al., 2015 </a:t>
            </a:r>
            <a:endParaRPr lang="en-US" sz="1800" dirty="0" smtClean="0"/>
          </a:p>
          <a:p>
            <a:pPr lvl="1"/>
            <a:r>
              <a:rPr lang="en-US" sz="1800" dirty="0" smtClean="0"/>
              <a:t>Expression and gene structure</a:t>
            </a:r>
          </a:p>
          <a:p>
            <a:pPr marL="457200" lvl="1" indent="0">
              <a:buNone/>
            </a:pPr>
            <a:endParaRPr lang="en-US" sz="1800" dirty="0" smtClean="0"/>
          </a:p>
          <a:p>
            <a:endParaRPr lang="en-US" sz="2000" dirty="0"/>
          </a:p>
        </p:txBody>
      </p:sp>
      <p:pic>
        <p:nvPicPr>
          <p:cNvPr id="5" name="Picture 4"/>
          <p:cNvPicPr>
            <a:picLocks noChangeAspect="1"/>
          </p:cNvPicPr>
          <p:nvPr/>
        </p:nvPicPr>
        <p:blipFill>
          <a:blip r:embed="rId3"/>
          <a:stretch>
            <a:fillRect/>
          </a:stretch>
        </p:blipFill>
        <p:spPr>
          <a:xfrm>
            <a:off x="539552" y="3819670"/>
            <a:ext cx="3710238" cy="1841578"/>
          </a:xfrm>
          <a:prstGeom prst="rect">
            <a:avLst/>
          </a:prstGeom>
        </p:spPr>
      </p:pic>
      <p:pic>
        <p:nvPicPr>
          <p:cNvPr id="6" name="Picture 5"/>
          <p:cNvPicPr>
            <a:picLocks noChangeAspect="1"/>
          </p:cNvPicPr>
          <p:nvPr/>
        </p:nvPicPr>
        <p:blipFill>
          <a:blip r:embed="rId4"/>
          <a:stretch>
            <a:fillRect/>
          </a:stretch>
        </p:blipFill>
        <p:spPr>
          <a:xfrm>
            <a:off x="4860032" y="3789040"/>
            <a:ext cx="3885778" cy="1686033"/>
          </a:xfrm>
          <a:prstGeom prst="rect">
            <a:avLst/>
          </a:prstGeom>
        </p:spPr>
      </p:pic>
      <p:sp>
        <p:nvSpPr>
          <p:cNvPr id="7" name="Content Placeholder 2"/>
          <p:cNvSpPr txBox="1">
            <a:spLocks/>
          </p:cNvSpPr>
          <p:nvPr/>
        </p:nvSpPr>
        <p:spPr bwMode="auto">
          <a:xfrm>
            <a:off x="4860032" y="1600200"/>
            <a:ext cx="3483496" cy="2045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COSMIC gene fusions</a:t>
            </a:r>
          </a:p>
          <a:p>
            <a:pPr lvl="1"/>
            <a:r>
              <a:rPr lang="en-US" sz="1800" dirty="0" smtClean="0"/>
              <a:t>Curated from publications</a:t>
            </a:r>
          </a:p>
          <a:p>
            <a:pPr lvl="1"/>
            <a:r>
              <a:rPr lang="en-US" sz="1800" dirty="0" smtClean="0"/>
              <a:t>Fusion info, tissue, and publications</a:t>
            </a:r>
          </a:p>
          <a:p>
            <a:pPr marL="457200" lvl="1" indent="0">
              <a:buNone/>
            </a:pPr>
            <a:endParaRPr lang="en-US" sz="1800" dirty="0"/>
          </a:p>
        </p:txBody>
      </p:sp>
      <p:sp>
        <p:nvSpPr>
          <p:cNvPr id="8" name="TextBox 7"/>
          <p:cNvSpPr txBox="1"/>
          <p:nvPr/>
        </p:nvSpPr>
        <p:spPr>
          <a:xfrm>
            <a:off x="1331640" y="5661248"/>
            <a:ext cx="2520280" cy="276999"/>
          </a:xfrm>
          <a:prstGeom prst="rect">
            <a:avLst/>
          </a:prstGeom>
          <a:noFill/>
        </p:spPr>
        <p:txBody>
          <a:bodyPr wrap="square" rtlCol="0">
            <a:spAutoFit/>
          </a:bodyPr>
          <a:lstStyle/>
          <a:p>
            <a:r>
              <a:rPr lang="en-US" sz="1200" dirty="0"/>
              <a:t>http://</a:t>
            </a:r>
            <a:r>
              <a:rPr lang="en-US" sz="1200" dirty="0" err="1" smtClean="0"/>
              <a:t>www.tumorfusions.org</a:t>
            </a:r>
            <a:endParaRPr lang="en-US" sz="1200" dirty="0"/>
          </a:p>
        </p:txBody>
      </p:sp>
      <p:sp>
        <p:nvSpPr>
          <p:cNvPr id="9" name="Rectangle 8"/>
          <p:cNvSpPr/>
          <p:nvPr/>
        </p:nvSpPr>
        <p:spPr>
          <a:xfrm>
            <a:off x="5292080" y="5733256"/>
            <a:ext cx="3096344" cy="276999"/>
          </a:xfrm>
          <a:prstGeom prst="rect">
            <a:avLst/>
          </a:prstGeom>
        </p:spPr>
        <p:txBody>
          <a:bodyPr wrap="square">
            <a:spAutoFit/>
          </a:bodyPr>
          <a:lstStyle/>
          <a:p>
            <a:r>
              <a:rPr lang="en-US" sz="1200" dirty="0"/>
              <a:t>http://</a:t>
            </a:r>
            <a:r>
              <a:rPr lang="en-US" sz="1200" dirty="0" err="1"/>
              <a:t>cancer.sanger.ac.uk</a:t>
            </a:r>
            <a:r>
              <a:rPr lang="en-US" sz="1200" dirty="0"/>
              <a:t>/cosmic/fusion</a:t>
            </a:r>
          </a:p>
        </p:txBody>
      </p:sp>
      <p:sp>
        <p:nvSpPr>
          <p:cNvPr id="10" name="TextBox 9"/>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4" name="TextBox 3"/>
          <p:cNvSpPr txBox="1"/>
          <p:nvPr/>
        </p:nvSpPr>
        <p:spPr>
          <a:xfrm>
            <a:off x="4949308" y="3234462"/>
            <a:ext cx="3583132" cy="338554"/>
          </a:xfrm>
          <a:prstGeom prst="rect">
            <a:avLst/>
          </a:prstGeom>
          <a:noFill/>
        </p:spPr>
        <p:txBody>
          <a:bodyPr wrap="none" rtlCol="0">
            <a:spAutoFit/>
          </a:bodyPr>
          <a:lstStyle/>
          <a:p>
            <a:r>
              <a:rPr lang="en-US" sz="1600" dirty="0" smtClean="0"/>
              <a:t>(Licensing required to access full DB)</a:t>
            </a:r>
            <a:endParaRPr lang="en-US" sz="1600" dirty="0"/>
          </a:p>
        </p:txBody>
      </p:sp>
    </p:spTree>
    <p:extLst>
      <p:ext uri="{BB962C8B-B14F-4D97-AF65-F5344CB8AC3E}">
        <p14:creationId xmlns:p14="http://schemas.microsoft.com/office/powerpoint/2010/main" val="302155806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 Shot 2018-03-01 at 1.34.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44624"/>
            <a:ext cx="6389712" cy="6124510"/>
          </a:xfrm>
          <a:prstGeom prst="rect">
            <a:avLst/>
          </a:prstGeom>
        </p:spPr>
      </p:pic>
    </p:spTree>
    <p:extLst>
      <p:ext uri="{BB962C8B-B14F-4D97-AF65-F5344CB8AC3E}">
        <p14:creationId xmlns:p14="http://schemas.microsoft.com/office/powerpoint/2010/main" val="178388448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1143000"/>
          </a:xfrm>
        </p:spPr>
        <p:txBody>
          <a:bodyPr/>
          <a:lstStyle/>
          <a:p>
            <a:r>
              <a:rPr lang="en-US" sz="2400" dirty="0" smtClean="0"/>
              <a:t>Localized expression imbalances result from gene fusions</a:t>
            </a:r>
            <a:endParaRPr lang="en-US" sz="2400" dirty="0"/>
          </a:p>
        </p:txBody>
      </p:sp>
      <p:sp>
        <p:nvSpPr>
          <p:cNvPr id="3" name="Content Placeholder 2"/>
          <p:cNvSpPr>
            <a:spLocks noGrp="1"/>
          </p:cNvSpPr>
          <p:nvPr>
            <p:ph idx="1"/>
          </p:nvPr>
        </p:nvSpPr>
        <p:spPr>
          <a:xfrm>
            <a:off x="179512" y="1412776"/>
            <a:ext cx="3384376" cy="4724400"/>
          </a:xfrm>
        </p:spPr>
        <p:txBody>
          <a:bodyPr/>
          <a:lstStyle/>
          <a:p>
            <a:r>
              <a:rPr lang="en-US" sz="1800" dirty="0" smtClean="0"/>
              <a:t>True gene fusions often associated with truncated expression in fused genes</a:t>
            </a:r>
          </a:p>
          <a:p>
            <a:endParaRPr lang="en-US" sz="1800" dirty="0"/>
          </a:p>
          <a:p>
            <a:r>
              <a:rPr lang="en-US" sz="1800" dirty="0" smtClean="0"/>
              <a:t>Expression analysis of fusion transcripts can identify true positives</a:t>
            </a:r>
          </a:p>
          <a:p>
            <a:endParaRPr lang="en-US" sz="1800" dirty="0"/>
          </a:p>
          <a:p>
            <a:r>
              <a:rPr lang="en-US" sz="1800" dirty="0" smtClean="0"/>
              <a:t>Caveat: balanced rearrangements</a:t>
            </a:r>
            <a:endParaRPr lang="en-US" sz="1800" dirty="0"/>
          </a:p>
          <a:p>
            <a:endParaRPr lang="en-US" sz="1800" dirty="0"/>
          </a:p>
        </p:txBody>
      </p:sp>
      <p:pic>
        <p:nvPicPr>
          <p:cNvPr id="4" name="Picture 3" descr="erbb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1729408"/>
            <a:ext cx="5364088" cy="1658235"/>
          </a:xfrm>
          <a:prstGeom prst="rect">
            <a:avLst/>
          </a:prstGeom>
        </p:spPr>
      </p:pic>
      <p:pic>
        <p:nvPicPr>
          <p:cNvPr id="5" name="Picture 4" descr="hnf1a.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4033664"/>
            <a:ext cx="4932040" cy="1740720"/>
          </a:xfrm>
          <a:prstGeom prst="rect">
            <a:avLst/>
          </a:prstGeom>
        </p:spPr>
      </p:pic>
      <p:sp>
        <p:nvSpPr>
          <p:cNvPr id="6" name="TextBox 5"/>
          <p:cNvSpPr txBox="1"/>
          <p:nvPr/>
        </p:nvSpPr>
        <p:spPr>
          <a:xfrm>
            <a:off x="7524328" y="6093296"/>
            <a:ext cx="1569388" cy="253916"/>
          </a:xfrm>
          <a:prstGeom prst="rect">
            <a:avLst/>
          </a:prstGeom>
          <a:noFill/>
        </p:spPr>
        <p:txBody>
          <a:bodyPr wrap="none" rtlCol="0">
            <a:spAutoFit/>
          </a:bodyPr>
          <a:lstStyle/>
          <a:p>
            <a:r>
              <a:rPr lang="en-US" sz="1050" dirty="0" smtClean="0"/>
              <a:t>McPherson et al., 2010</a:t>
            </a:r>
            <a:endParaRPr lang="en-US" sz="1050" dirty="0"/>
          </a:p>
        </p:txBody>
      </p:sp>
      <p:sp>
        <p:nvSpPr>
          <p:cNvPr id="7" name="TextBox 6"/>
          <p:cNvSpPr txBox="1"/>
          <p:nvPr/>
        </p:nvSpPr>
        <p:spPr>
          <a:xfrm>
            <a:off x="5292080" y="1369368"/>
            <a:ext cx="1839265" cy="369332"/>
          </a:xfrm>
          <a:prstGeom prst="rect">
            <a:avLst/>
          </a:prstGeom>
          <a:noFill/>
        </p:spPr>
        <p:txBody>
          <a:bodyPr wrap="none" rtlCol="0">
            <a:spAutoFit/>
          </a:bodyPr>
          <a:lstStyle/>
          <a:p>
            <a:r>
              <a:rPr lang="en-US" sz="1800" dirty="0" smtClean="0"/>
              <a:t>ERBB3-CRADD</a:t>
            </a:r>
            <a:endParaRPr lang="en-US" sz="1800" dirty="0"/>
          </a:p>
        </p:txBody>
      </p:sp>
      <p:sp>
        <p:nvSpPr>
          <p:cNvPr id="8" name="TextBox 7"/>
          <p:cNvSpPr txBox="1"/>
          <p:nvPr/>
        </p:nvSpPr>
        <p:spPr>
          <a:xfrm>
            <a:off x="5292080" y="3601616"/>
            <a:ext cx="1954381" cy="369332"/>
          </a:xfrm>
          <a:prstGeom prst="rect">
            <a:avLst/>
          </a:prstGeom>
          <a:noFill/>
        </p:spPr>
        <p:txBody>
          <a:bodyPr wrap="none" rtlCol="0">
            <a:spAutoFit/>
          </a:bodyPr>
          <a:lstStyle/>
          <a:p>
            <a:r>
              <a:rPr lang="en-US" sz="1800" dirty="0" smtClean="0"/>
              <a:t>CMKLR1-HNF1A</a:t>
            </a:r>
            <a:endParaRPr lang="en-US" sz="1800" dirty="0"/>
          </a:p>
        </p:txBody>
      </p:sp>
      <p:sp>
        <p:nvSpPr>
          <p:cNvPr id="9" name="TextBox 8"/>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206250522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3408"/>
            <a:ext cx="8839200" cy="1143000"/>
          </a:xfrm>
        </p:spPr>
        <p:txBody>
          <a:bodyPr/>
          <a:lstStyle/>
          <a:p>
            <a:r>
              <a:rPr lang="en-US" sz="3200" dirty="0" smtClean="0"/>
              <a:t>Fusion Allelic Ratio from </a:t>
            </a:r>
            <a:r>
              <a:rPr lang="en-US" sz="3200" dirty="0" err="1" smtClean="0"/>
              <a:t>FusionInspector</a:t>
            </a:r>
            <a:endParaRPr lang="en-US" sz="3200" dirty="0"/>
          </a:p>
        </p:txBody>
      </p:sp>
      <p:sp>
        <p:nvSpPr>
          <p:cNvPr id="5" name="TextBox 4"/>
          <p:cNvSpPr txBox="1"/>
          <p:nvPr/>
        </p:nvSpPr>
        <p:spPr>
          <a:xfrm>
            <a:off x="1691680" y="692696"/>
            <a:ext cx="6157856" cy="400110"/>
          </a:xfrm>
          <a:prstGeom prst="rect">
            <a:avLst/>
          </a:prstGeom>
          <a:noFill/>
        </p:spPr>
        <p:txBody>
          <a:bodyPr wrap="none" rtlCol="0">
            <a:spAutoFit/>
          </a:bodyPr>
          <a:lstStyle/>
          <a:p>
            <a:r>
              <a:rPr lang="en-US" sz="2000" dirty="0" smtClean="0"/>
              <a:t>Insights into Fusion Expression vs. Non-Fused Allele</a:t>
            </a:r>
            <a:endParaRPr lang="en-US" sz="2000" dirty="0"/>
          </a:p>
        </p:txBody>
      </p:sp>
      <p:pic>
        <p:nvPicPr>
          <p:cNvPr id="3" name="Picture 2"/>
          <p:cNvPicPr>
            <a:picLocks noChangeAspect="1"/>
          </p:cNvPicPr>
          <p:nvPr/>
        </p:nvPicPr>
        <p:blipFill>
          <a:blip r:embed="rId2"/>
          <a:stretch>
            <a:fillRect/>
          </a:stretch>
        </p:blipFill>
        <p:spPr>
          <a:xfrm>
            <a:off x="611560" y="1052736"/>
            <a:ext cx="7776864" cy="5433705"/>
          </a:xfrm>
          <a:prstGeom prst="rect">
            <a:avLst/>
          </a:prstGeom>
        </p:spPr>
      </p:pic>
    </p:spTree>
    <p:extLst>
      <p:ext uri="{BB962C8B-B14F-4D97-AF65-F5344CB8AC3E}">
        <p14:creationId xmlns:p14="http://schemas.microsoft.com/office/powerpoint/2010/main" val="399234899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Frame Preservation and 3’ Gene Function</a:t>
            </a:r>
            <a:endParaRPr lang="en-US" dirty="0"/>
          </a:p>
        </p:txBody>
      </p:sp>
      <p:sp>
        <p:nvSpPr>
          <p:cNvPr id="3" name="Content Placeholder 2"/>
          <p:cNvSpPr>
            <a:spLocks noGrp="1"/>
          </p:cNvSpPr>
          <p:nvPr>
            <p:ph idx="1"/>
          </p:nvPr>
        </p:nvSpPr>
        <p:spPr>
          <a:xfrm>
            <a:off x="152400" y="1440904"/>
            <a:ext cx="8991600" cy="2708176"/>
          </a:xfrm>
        </p:spPr>
        <p:txBody>
          <a:bodyPr/>
          <a:lstStyle/>
          <a:p>
            <a:r>
              <a:rPr lang="en-US" sz="2200" dirty="0" smtClean="0"/>
              <a:t>Preserved reading frame results in at most one missense codon</a:t>
            </a:r>
          </a:p>
          <a:p>
            <a:endParaRPr lang="en-US" dirty="0"/>
          </a:p>
          <a:p>
            <a:endParaRPr lang="en-US" dirty="0" smtClean="0"/>
          </a:p>
          <a:p>
            <a:endParaRPr lang="en-US" dirty="0"/>
          </a:p>
        </p:txBody>
      </p:sp>
      <p:pic>
        <p:nvPicPr>
          <p:cNvPr id="4" name="Picture 3" descr="o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204864"/>
            <a:ext cx="3327400" cy="1714500"/>
          </a:xfrm>
          <a:prstGeom prst="rect">
            <a:avLst/>
          </a:prstGeom>
        </p:spPr>
      </p:pic>
      <p:pic>
        <p:nvPicPr>
          <p:cNvPr id="5" name="Picture 4" descr="orf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96" y="2204864"/>
            <a:ext cx="3327400" cy="1714500"/>
          </a:xfrm>
          <a:prstGeom prst="rect">
            <a:avLst/>
          </a:prstGeom>
        </p:spPr>
      </p:pic>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grpSp>
        <p:nvGrpSpPr>
          <p:cNvPr id="9" name="Group 8"/>
          <p:cNvGrpSpPr/>
          <p:nvPr/>
        </p:nvGrpSpPr>
        <p:grpSpPr>
          <a:xfrm>
            <a:off x="323528" y="4149080"/>
            <a:ext cx="6968574" cy="2146548"/>
            <a:chOff x="323528" y="4149080"/>
            <a:chExt cx="6968574" cy="2146548"/>
          </a:xfrm>
        </p:grpSpPr>
        <p:pic>
          <p:nvPicPr>
            <p:cNvPr id="6" name="Picture 5" descr="orf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581128"/>
              <a:ext cx="3327400" cy="1714500"/>
            </a:xfrm>
            <a:prstGeom prst="rect">
              <a:avLst/>
            </a:prstGeom>
          </p:spPr>
        </p:pic>
        <p:sp>
          <p:nvSpPr>
            <p:cNvPr id="8" name="TextBox 7"/>
            <p:cNvSpPr txBox="1"/>
            <p:nvPr/>
          </p:nvSpPr>
          <p:spPr>
            <a:xfrm>
              <a:off x="323528" y="4149080"/>
              <a:ext cx="6968574" cy="800219"/>
            </a:xfrm>
            <a:prstGeom prst="rect">
              <a:avLst/>
            </a:prstGeom>
            <a:noFill/>
          </p:spPr>
          <p:txBody>
            <a:bodyPr wrap="none" rtlCol="0">
              <a:spAutoFit/>
            </a:bodyPr>
            <a:lstStyle/>
            <a:p>
              <a:pPr marL="342900" indent="-342900">
                <a:buFont typeface="Arial"/>
                <a:buChar char="•"/>
              </a:pPr>
              <a:r>
                <a:rPr lang="en-US" sz="2200" dirty="0"/>
                <a:t>Frame shift results in nonsense 3’ protein sequence</a:t>
              </a:r>
            </a:p>
            <a:p>
              <a:endParaRPr lang="en-US" dirty="0"/>
            </a:p>
          </p:txBody>
        </p:sp>
      </p:grpSp>
    </p:spTree>
    <p:extLst>
      <p:ext uri="{BB962C8B-B14F-4D97-AF65-F5344CB8AC3E}">
        <p14:creationId xmlns:p14="http://schemas.microsoft.com/office/powerpoint/2010/main" val="4056306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 Shot 2018-03-14 at 11.51.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6226"/>
            <a:ext cx="8604448" cy="5611086"/>
          </a:xfrm>
          <a:prstGeom prst="rect">
            <a:avLst/>
          </a:prstGeom>
          <a:ln>
            <a:solidFill>
              <a:schemeClr val="tx1"/>
            </a:solidFill>
          </a:ln>
        </p:spPr>
      </p:pic>
      <p:sp>
        <p:nvSpPr>
          <p:cNvPr id="5" name="TextBox 4"/>
          <p:cNvSpPr txBox="1"/>
          <p:nvPr/>
        </p:nvSpPr>
        <p:spPr>
          <a:xfrm>
            <a:off x="1608930" y="44624"/>
            <a:ext cx="5771382" cy="461665"/>
          </a:xfrm>
          <a:prstGeom prst="rect">
            <a:avLst/>
          </a:prstGeom>
          <a:noFill/>
        </p:spPr>
        <p:txBody>
          <a:bodyPr wrap="none" rtlCol="0">
            <a:spAutoFit/>
          </a:bodyPr>
          <a:lstStyle/>
          <a:p>
            <a:r>
              <a:rPr lang="en-US" b="1" dirty="0" smtClean="0"/>
              <a:t>STAR-Fusion –</a:t>
            </a:r>
            <a:r>
              <a:rPr lang="en-US" b="1" dirty="0" err="1" smtClean="0"/>
              <a:t>examine_coding_effect</a:t>
            </a:r>
            <a:endParaRPr lang="en-US" b="1" dirty="0"/>
          </a:p>
        </p:txBody>
      </p:sp>
    </p:spTree>
    <p:extLst>
      <p:ext uri="{BB962C8B-B14F-4D97-AF65-F5344CB8AC3E}">
        <p14:creationId xmlns:p14="http://schemas.microsoft.com/office/powerpoint/2010/main" val="69410802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80" y="44624"/>
            <a:ext cx="8839200" cy="1143000"/>
          </a:xfrm>
        </p:spPr>
        <p:txBody>
          <a:bodyPr/>
          <a:lstStyle/>
          <a:p>
            <a:r>
              <a:rPr lang="en-US" sz="3200" dirty="0" smtClean="0"/>
              <a:t>Beware of Red Herrings</a:t>
            </a:r>
            <a:endParaRPr lang="en-US" sz="3200" dirty="0"/>
          </a:p>
        </p:txBody>
      </p:sp>
      <p:pic>
        <p:nvPicPr>
          <p:cNvPr id="5" name="Picture 4"/>
          <p:cNvPicPr>
            <a:picLocks noChangeAspect="1"/>
          </p:cNvPicPr>
          <p:nvPr/>
        </p:nvPicPr>
        <p:blipFill>
          <a:blip r:embed="rId2"/>
          <a:stretch>
            <a:fillRect/>
          </a:stretch>
        </p:blipFill>
        <p:spPr>
          <a:xfrm>
            <a:off x="107504" y="116632"/>
            <a:ext cx="1977886" cy="1412776"/>
          </a:xfrm>
          <a:prstGeom prst="rect">
            <a:avLst/>
          </a:prstGeom>
        </p:spPr>
      </p:pic>
      <p:pic>
        <p:nvPicPr>
          <p:cNvPr id="4" name="Picture 3" descr="Screen Shot 2018-03-14 at 12.10.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1099062"/>
            <a:ext cx="7056784" cy="5138250"/>
          </a:xfrm>
          <a:prstGeom prst="rect">
            <a:avLst/>
          </a:prstGeom>
        </p:spPr>
      </p:pic>
    </p:spTree>
    <p:extLst>
      <p:ext uri="{BB962C8B-B14F-4D97-AF65-F5344CB8AC3E}">
        <p14:creationId xmlns:p14="http://schemas.microsoft.com/office/powerpoint/2010/main" val="100346950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smtClean="0"/>
              <a:t>Caveats to Red Herrings</a:t>
            </a:r>
            <a:endParaRPr lang="en-US" dirty="0"/>
          </a:p>
        </p:txBody>
      </p:sp>
      <p:sp>
        <p:nvSpPr>
          <p:cNvPr id="3" name="Content Placeholder 2"/>
          <p:cNvSpPr>
            <a:spLocks noGrp="1"/>
          </p:cNvSpPr>
          <p:nvPr>
            <p:ph idx="1"/>
          </p:nvPr>
        </p:nvSpPr>
        <p:spPr>
          <a:xfrm>
            <a:off x="0" y="1412776"/>
            <a:ext cx="8991600" cy="1468760"/>
          </a:xfrm>
        </p:spPr>
        <p:txBody>
          <a:bodyPr/>
          <a:lstStyle/>
          <a:p>
            <a:r>
              <a:rPr lang="en-US" dirty="0" smtClean="0"/>
              <a:t>Why might BCR—ABL show up in </a:t>
            </a:r>
            <a:r>
              <a:rPr lang="en-US" dirty="0" err="1" smtClean="0"/>
              <a:t>GTEx</a:t>
            </a:r>
            <a:r>
              <a:rPr lang="en-US" dirty="0" smtClean="0"/>
              <a:t>?</a:t>
            </a:r>
          </a:p>
          <a:p>
            <a:pPr marL="457200" lvl="1" indent="0">
              <a:buNone/>
            </a:pPr>
            <a:r>
              <a:rPr lang="en-US" sz="1800" dirty="0" smtClean="0"/>
              <a:t>(note, haven’t checked the very latest </a:t>
            </a:r>
            <a:r>
              <a:rPr lang="en-US" sz="1800" dirty="0" err="1" smtClean="0"/>
              <a:t>GTEx</a:t>
            </a:r>
            <a:r>
              <a:rPr lang="en-US" sz="1800" dirty="0" smtClean="0"/>
              <a:t> release yet</a:t>
            </a:r>
            <a:r>
              <a:rPr lang="is-IS" sz="1800" dirty="0" smtClean="0"/>
              <a:t>… but it used to be there!)</a:t>
            </a:r>
          </a:p>
          <a:p>
            <a:pPr marL="457200" lvl="1" indent="0">
              <a:buNone/>
            </a:pPr>
            <a:endParaRPr lang="is-IS" sz="1800" dirty="0"/>
          </a:p>
          <a:p>
            <a:pPr marL="457200" lvl="1" indent="0">
              <a:buNone/>
            </a:pPr>
            <a:endParaRPr lang="en-US" sz="1800" dirty="0"/>
          </a:p>
        </p:txBody>
      </p:sp>
      <p:grpSp>
        <p:nvGrpSpPr>
          <p:cNvPr id="7" name="Group 6"/>
          <p:cNvGrpSpPr/>
          <p:nvPr/>
        </p:nvGrpSpPr>
        <p:grpSpPr>
          <a:xfrm>
            <a:off x="21064" y="2689756"/>
            <a:ext cx="8987676" cy="3495293"/>
            <a:chOff x="21064" y="2689756"/>
            <a:chExt cx="8987676" cy="3495293"/>
          </a:xfrm>
        </p:grpSpPr>
        <p:sp>
          <p:nvSpPr>
            <p:cNvPr id="4" name="TextBox 3"/>
            <p:cNvSpPr txBox="1"/>
            <p:nvPr/>
          </p:nvSpPr>
          <p:spPr>
            <a:xfrm>
              <a:off x="21064" y="2689756"/>
              <a:ext cx="3902864" cy="1387316"/>
            </a:xfrm>
            <a:prstGeom prst="rect">
              <a:avLst/>
            </a:prstGeom>
            <a:noFill/>
          </p:spPr>
          <p:txBody>
            <a:bodyPr wrap="square" rtlCol="0">
              <a:spAutoFit/>
            </a:bodyPr>
            <a:lstStyle/>
            <a:p>
              <a:pPr marL="342900" indent="-342900">
                <a:buFont typeface="Arial"/>
                <a:buChar char="•"/>
              </a:pPr>
              <a:r>
                <a:rPr lang="en-US" sz="2800" dirty="0" smtClean="0"/>
                <a:t>Mimicry or ‘Normal’ fusions in certain contexts?</a:t>
              </a:r>
              <a:endParaRPr lang="en-US" sz="2800" dirty="0"/>
            </a:p>
          </p:txBody>
        </p:sp>
        <p:pic>
          <p:nvPicPr>
            <p:cNvPr id="5" name="Picture 4" descr="Screen Shot 2018-03-14 at 12.18.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2708920"/>
              <a:ext cx="4940796" cy="3201513"/>
            </a:xfrm>
            <a:prstGeom prst="rect">
              <a:avLst/>
            </a:prstGeom>
          </p:spPr>
        </p:pic>
        <p:sp>
          <p:nvSpPr>
            <p:cNvPr id="6" name="TextBox 5"/>
            <p:cNvSpPr txBox="1"/>
            <p:nvPr/>
          </p:nvSpPr>
          <p:spPr>
            <a:xfrm>
              <a:off x="6156176" y="5877272"/>
              <a:ext cx="1951275" cy="307777"/>
            </a:xfrm>
            <a:prstGeom prst="rect">
              <a:avLst/>
            </a:prstGeom>
            <a:noFill/>
          </p:spPr>
          <p:txBody>
            <a:bodyPr wrap="none" rtlCol="0">
              <a:spAutoFit/>
            </a:bodyPr>
            <a:lstStyle/>
            <a:p>
              <a:r>
                <a:rPr lang="en-US" sz="1400" dirty="0" smtClean="0"/>
                <a:t>Li et al., </a:t>
              </a:r>
              <a:r>
                <a:rPr lang="de-DE" sz="1400" dirty="0"/>
                <a:t>Science </a:t>
              </a:r>
              <a:r>
                <a:rPr lang="de-DE" sz="1400" dirty="0" smtClean="0"/>
                <a:t>2008</a:t>
              </a:r>
              <a:endParaRPr lang="en-US" sz="1400" dirty="0"/>
            </a:p>
          </p:txBody>
        </p:sp>
      </p:grpSp>
    </p:spTree>
    <p:extLst>
      <p:ext uri="{BB962C8B-B14F-4D97-AF65-F5344CB8AC3E}">
        <p14:creationId xmlns:p14="http://schemas.microsoft.com/office/powerpoint/2010/main" val="3183714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Fusions Drive Cancer?</a:t>
            </a:r>
            <a:endParaRPr lang="en-US" dirty="0"/>
          </a:p>
        </p:txBody>
      </p:sp>
      <p:sp>
        <p:nvSpPr>
          <p:cNvPr id="3" name="Content Placeholder 2"/>
          <p:cNvSpPr>
            <a:spLocks noGrp="1"/>
          </p:cNvSpPr>
          <p:nvPr>
            <p:ph idx="1"/>
          </p:nvPr>
        </p:nvSpPr>
        <p:spPr>
          <a:xfrm>
            <a:off x="1520552" y="1844824"/>
            <a:ext cx="6867872" cy="2332856"/>
          </a:xfrm>
        </p:spPr>
        <p:txBody>
          <a:bodyPr/>
          <a:lstStyle/>
          <a:p>
            <a:r>
              <a:rPr lang="en-US" dirty="0" smtClean="0"/>
              <a:t>Activate Tumor Oncogene</a:t>
            </a:r>
          </a:p>
          <a:p>
            <a:endParaRPr lang="en-US" dirty="0" smtClean="0"/>
          </a:p>
          <a:p>
            <a:r>
              <a:rPr lang="en-US" dirty="0" smtClean="0"/>
              <a:t>Deactivate Tumor Suppressor</a:t>
            </a:r>
            <a:endParaRPr lang="en-US" dirty="0"/>
          </a:p>
        </p:txBody>
      </p:sp>
      <p:grpSp>
        <p:nvGrpSpPr>
          <p:cNvPr id="7" name="Group 6"/>
          <p:cNvGrpSpPr/>
          <p:nvPr/>
        </p:nvGrpSpPr>
        <p:grpSpPr>
          <a:xfrm>
            <a:off x="2803437" y="4293096"/>
            <a:ext cx="2488643" cy="2420888"/>
            <a:chOff x="2803437" y="4293096"/>
            <a:chExt cx="2488643" cy="2420888"/>
          </a:xfrm>
        </p:grpSpPr>
        <p:sp>
          <p:nvSpPr>
            <p:cNvPr id="4" name="TextBox 3"/>
            <p:cNvSpPr txBox="1"/>
            <p:nvPr/>
          </p:nvSpPr>
          <p:spPr>
            <a:xfrm>
              <a:off x="2803437" y="4293096"/>
              <a:ext cx="2488643" cy="584776"/>
            </a:xfrm>
            <a:prstGeom prst="rect">
              <a:avLst/>
            </a:prstGeom>
            <a:noFill/>
          </p:spPr>
          <p:txBody>
            <a:bodyPr wrap="none" rtlCol="0">
              <a:spAutoFit/>
            </a:bodyPr>
            <a:lstStyle/>
            <a:p>
              <a:r>
                <a:rPr lang="en-US" sz="3200" i="1" dirty="0" smtClean="0">
                  <a:solidFill>
                    <a:srgbClr val="660066"/>
                  </a:solidFill>
                </a:rPr>
                <a:t>TMTOWTDI</a:t>
              </a:r>
              <a:endParaRPr lang="en-US" sz="3200" i="1" dirty="0">
                <a:solidFill>
                  <a:srgbClr val="660066"/>
                </a:solidFill>
              </a:endParaRPr>
            </a:p>
          </p:txBody>
        </p:sp>
        <p:pic>
          <p:nvPicPr>
            <p:cNvPr id="5" name="Picture 4"/>
            <p:cNvPicPr>
              <a:picLocks noChangeAspect="1"/>
            </p:cNvPicPr>
            <p:nvPr/>
          </p:nvPicPr>
          <p:blipFill>
            <a:blip r:embed="rId2"/>
            <a:stretch>
              <a:fillRect/>
            </a:stretch>
          </p:blipFill>
          <p:spPr>
            <a:xfrm>
              <a:off x="3365223" y="4869160"/>
              <a:ext cx="1062761" cy="1844824"/>
            </a:xfrm>
            <a:prstGeom prst="rect">
              <a:avLst/>
            </a:prstGeom>
          </p:spPr>
        </p:pic>
        <p:sp>
          <p:nvSpPr>
            <p:cNvPr id="6" name="TextBox 5"/>
            <p:cNvSpPr txBox="1"/>
            <p:nvPr/>
          </p:nvSpPr>
          <p:spPr>
            <a:xfrm>
              <a:off x="4427984" y="5301208"/>
              <a:ext cx="435336" cy="584776"/>
            </a:xfrm>
            <a:prstGeom prst="rect">
              <a:avLst/>
            </a:prstGeom>
            <a:noFill/>
          </p:spPr>
          <p:txBody>
            <a:bodyPr wrap="none" rtlCol="0">
              <a:spAutoFit/>
            </a:bodyPr>
            <a:lstStyle/>
            <a:p>
              <a:r>
                <a:rPr lang="en-US" sz="3200" b="1" dirty="0" smtClean="0">
                  <a:solidFill>
                    <a:srgbClr val="660066"/>
                  </a:solidFill>
                </a:rPr>
                <a:t>?</a:t>
              </a:r>
              <a:endParaRPr lang="en-US" sz="3200" b="1" dirty="0">
                <a:solidFill>
                  <a:srgbClr val="660066"/>
                </a:solidFill>
              </a:endParaRPr>
            </a:p>
          </p:txBody>
        </p:sp>
      </p:grpSp>
    </p:spTree>
    <p:extLst>
      <p:ext uri="{BB962C8B-B14F-4D97-AF65-F5344CB8AC3E}">
        <p14:creationId xmlns:p14="http://schemas.microsoft.com/office/powerpoint/2010/main" val="880829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1143000"/>
          </a:xfrm>
        </p:spPr>
        <p:txBody>
          <a:bodyPr/>
          <a:lstStyle/>
          <a:p>
            <a:r>
              <a:rPr lang="en-US" sz="2800" dirty="0" smtClean="0"/>
              <a:t>The semi-ubiquitous KANSL1</a:t>
            </a:r>
            <a:r>
              <a:rPr lang="en-US" sz="2800" dirty="0"/>
              <a:t>-</a:t>
            </a:r>
            <a:r>
              <a:rPr lang="en-US" sz="2800" dirty="0" smtClean="0"/>
              <a:t>ARL17A fusion</a:t>
            </a:r>
            <a:endParaRPr lang="en-US" sz="2800" dirty="0"/>
          </a:p>
        </p:txBody>
      </p:sp>
      <p:sp>
        <p:nvSpPr>
          <p:cNvPr id="3" name="Content Placeholder 2"/>
          <p:cNvSpPr>
            <a:spLocks noGrp="1"/>
          </p:cNvSpPr>
          <p:nvPr>
            <p:ph idx="1"/>
          </p:nvPr>
        </p:nvSpPr>
        <p:spPr>
          <a:xfrm>
            <a:off x="152400" y="1296888"/>
            <a:ext cx="8839200" cy="4724400"/>
          </a:xfrm>
        </p:spPr>
        <p:txBody>
          <a:bodyPr/>
          <a:lstStyle/>
          <a:p>
            <a:r>
              <a:rPr lang="en-US" dirty="0" smtClean="0"/>
              <a:t>Found in ~30% of those with European Ancestry</a:t>
            </a:r>
          </a:p>
          <a:p>
            <a:r>
              <a:rPr lang="en-US" dirty="0" smtClean="0"/>
              <a:t>Statistically enriched in </a:t>
            </a:r>
            <a:r>
              <a:rPr lang="en-US" dirty="0" err="1" smtClean="0"/>
              <a:t>Glioma</a:t>
            </a:r>
            <a:r>
              <a:rPr lang="en-US" dirty="0" smtClean="0"/>
              <a:t> samples</a:t>
            </a:r>
          </a:p>
          <a:p>
            <a:endParaRPr lang="en-US" dirty="0"/>
          </a:p>
        </p:txBody>
      </p:sp>
      <p:grpSp>
        <p:nvGrpSpPr>
          <p:cNvPr id="18" name="Group 17"/>
          <p:cNvGrpSpPr/>
          <p:nvPr/>
        </p:nvGrpSpPr>
        <p:grpSpPr>
          <a:xfrm>
            <a:off x="539552" y="2996952"/>
            <a:ext cx="3869680" cy="2947211"/>
            <a:chOff x="2483768" y="2996952"/>
            <a:chExt cx="3869680" cy="2947211"/>
          </a:xfrm>
        </p:grpSpPr>
        <p:pic>
          <p:nvPicPr>
            <p:cNvPr id="4" name="Picture 3" descr="Screen Shot 2018-03-14 at 12.38.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2996952"/>
              <a:ext cx="3869680" cy="2947211"/>
            </a:xfrm>
            <a:prstGeom prst="rect">
              <a:avLst/>
            </a:prstGeom>
          </p:spPr>
        </p:pic>
        <p:sp>
          <p:nvSpPr>
            <p:cNvPr id="5" name="TextBox 4"/>
            <p:cNvSpPr txBox="1"/>
            <p:nvPr/>
          </p:nvSpPr>
          <p:spPr>
            <a:xfrm>
              <a:off x="3059832" y="5497487"/>
              <a:ext cx="753344" cy="307777"/>
            </a:xfrm>
            <a:prstGeom prst="rect">
              <a:avLst/>
            </a:prstGeom>
            <a:noFill/>
          </p:spPr>
          <p:txBody>
            <a:bodyPr wrap="none" rtlCol="0">
              <a:spAutoFit/>
            </a:bodyPr>
            <a:lstStyle/>
            <a:p>
              <a:r>
                <a:rPr lang="en-US" sz="1400" dirty="0" err="1" smtClean="0"/>
                <a:t>Glioma</a:t>
              </a:r>
              <a:endParaRPr lang="en-US" sz="1400" dirty="0"/>
            </a:p>
          </p:txBody>
        </p:sp>
        <p:cxnSp>
          <p:nvCxnSpPr>
            <p:cNvPr id="7" name="Straight Connector 6"/>
            <p:cNvCxnSpPr/>
            <p:nvPr/>
          </p:nvCxnSpPr>
          <p:spPr>
            <a:xfrm>
              <a:off x="3344434" y="5313783"/>
              <a:ext cx="504056" cy="15841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344434" y="5313783"/>
              <a:ext cx="415416" cy="158418"/>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511035" y="4674622"/>
              <a:ext cx="412893" cy="338554"/>
            </a:xfrm>
            <a:prstGeom prst="rect">
              <a:avLst/>
            </a:prstGeom>
            <a:noFill/>
          </p:spPr>
          <p:txBody>
            <a:bodyPr wrap="none" rtlCol="0">
              <a:spAutoFit/>
            </a:bodyPr>
            <a:lstStyle/>
            <a:p>
              <a:r>
                <a:rPr lang="en-US" sz="1600" dirty="0" smtClean="0"/>
                <a:t>27</a:t>
              </a:r>
              <a:endParaRPr lang="en-US" sz="1600" dirty="0"/>
            </a:p>
          </p:txBody>
        </p:sp>
        <p:sp>
          <p:nvSpPr>
            <p:cNvPr id="12" name="TextBox 11"/>
            <p:cNvSpPr txBox="1"/>
            <p:nvPr/>
          </p:nvSpPr>
          <p:spPr>
            <a:xfrm>
              <a:off x="3943083" y="4437112"/>
              <a:ext cx="412893" cy="338554"/>
            </a:xfrm>
            <a:prstGeom prst="rect">
              <a:avLst/>
            </a:prstGeom>
            <a:noFill/>
          </p:spPr>
          <p:txBody>
            <a:bodyPr wrap="none" rtlCol="0">
              <a:spAutoFit/>
            </a:bodyPr>
            <a:lstStyle/>
            <a:p>
              <a:r>
                <a:rPr lang="en-US" sz="1600" dirty="0" smtClean="0">
                  <a:solidFill>
                    <a:schemeClr val="bg1"/>
                  </a:solidFill>
                </a:rPr>
                <a:t>14</a:t>
              </a:r>
              <a:endParaRPr lang="en-US" sz="1600" dirty="0">
                <a:solidFill>
                  <a:schemeClr val="bg1"/>
                </a:solidFill>
              </a:endParaRPr>
            </a:p>
          </p:txBody>
        </p:sp>
        <p:sp>
          <p:nvSpPr>
            <p:cNvPr id="13" name="TextBox 12"/>
            <p:cNvSpPr txBox="1"/>
            <p:nvPr/>
          </p:nvSpPr>
          <p:spPr>
            <a:xfrm>
              <a:off x="4192689" y="3573016"/>
              <a:ext cx="595335" cy="338554"/>
            </a:xfrm>
            <a:prstGeom prst="rect">
              <a:avLst/>
            </a:prstGeom>
            <a:noFill/>
          </p:spPr>
          <p:txBody>
            <a:bodyPr wrap="none" rtlCol="0">
              <a:spAutoFit/>
            </a:bodyPr>
            <a:lstStyle/>
            <a:p>
              <a:r>
                <a:rPr lang="en-US" sz="1600" dirty="0" smtClean="0"/>
                <a:t>52%</a:t>
              </a:r>
              <a:endParaRPr lang="en-US" sz="1600" dirty="0"/>
            </a:p>
          </p:txBody>
        </p:sp>
        <p:sp>
          <p:nvSpPr>
            <p:cNvPr id="14" name="TextBox 13"/>
            <p:cNvSpPr txBox="1"/>
            <p:nvPr/>
          </p:nvSpPr>
          <p:spPr>
            <a:xfrm>
              <a:off x="4860032" y="4676744"/>
              <a:ext cx="270251" cy="276999"/>
            </a:xfrm>
            <a:prstGeom prst="rect">
              <a:avLst/>
            </a:prstGeom>
            <a:noFill/>
          </p:spPr>
          <p:txBody>
            <a:bodyPr wrap="none" rtlCol="0">
              <a:spAutoFit/>
            </a:bodyPr>
            <a:lstStyle/>
            <a:p>
              <a:r>
                <a:rPr lang="en-US" sz="1200" dirty="0" smtClean="0">
                  <a:solidFill>
                    <a:schemeClr val="bg1"/>
                  </a:solidFill>
                </a:rPr>
                <a:t>2</a:t>
              </a:r>
              <a:endParaRPr lang="en-US" sz="1200" dirty="0">
                <a:solidFill>
                  <a:schemeClr val="bg1"/>
                </a:solidFill>
              </a:endParaRPr>
            </a:p>
          </p:txBody>
        </p:sp>
        <p:sp>
          <p:nvSpPr>
            <p:cNvPr id="16" name="TextBox 15"/>
            <p:cNvSpPr txBox="1"/>
            <p:nvPr/>
          </p:nvSpPr>
          <p:spPr>
            <a:xfrm>
              <a:off x="4447139" y="4890646"/>
              <a:ext cx="412893" cy="338554"/>
            </a:xfrm>
            <a:prstGeom prst="rect">
              <a:avLst/>
            </a:prstGeom>
            <a:noFill/>
          </p:spPr>
          <p:txBody>
            <a:bodyPr wrap="none" rtlCol="0">
              <a:spAutoFit/>
            </a:bodyPr>
            <a:lstStyle/>
            <a:p>
              <a:r>
                <a:rPr lang="en-US" sz="1600" dirty="0"/>
                <a:t>1</a:t>
              </a:r>
              <a:r>
                <a:rPr lang="en-US" sz="1600" dirty="0" smtClean="0"/>
                <a:t>7</a:t>
              </a:r>
              <a:endParaRPr lang="en-US" sz="1600" dirty="0"/>
            </a:p>
          </p:txBody>
        </p:sp>
        <p:sp>
          <p:nvSpPr>
            <p:cNvPr id="17" name="TextBox 16"/>
            <p:cNvSpPr txBox="1"/>
            <p:nvPr/>
          </p:nvSpPr>
          <p:spPr>
            <a:xfrm>
              <a:off x="4932040" y="4221088"/>
              <a:ext cx="595335" cy="338554"/>
            </a:xfrm>
            <a:prstGeom prst="rect">
              <a:avLst/>
            </a:prstGeom>
            <a:noFill/>
          </p:spPr>
          <p:txBody>
            <a:bodyPr wrap="none" rtlCol="0">
              <a:spAutoFit/>
            </a:bodyPr>
            <a:lstStyle/>
            <a:p>
              <a:r>
                <a:rPr lang="en-US" sz="1600" dirty="0" smtClean="0"/>
                <a:t>12%</a:t>
              </a:r>
              <a:endParaRPr lang="en-US" sz="1600" dirty="0"/>
            </a:p>
          </p:txBody>
        </p:sp>
      </p:grpSp>
      <p:sp>
        <p:nvSpPr>
          <p:cNvPr id="19" name="TextBox 18"/>
          <p:cNvSpPr txBox="1"/>
          <p:nvPr/>
        </p:nvSpPr>
        <p:spPr>
          <a:xfrm>
            <a:off x="4355976" y="2564904"/>
            <a:ext cx="4101804" cy="1323439"/>
          </a:xfrm>
          <a:prstGeom prst="rect">
            <a:avLst/>
          </a:prstGeom>
          <a:noFill/>
        </p:spPr>
        <p:txBody>
          <a:bodyPr wrap="none" rtlCol="0">
            <a:spAutoFit/>
          </a:bodyPr>
          <a:lstStyle/>
          <a:p>
            <a:r>
              <a:rPr lang="en-US" sz="1600" dirty="0"/>
              <a:t>m = matrix(c(14,13,15,2), </a:t>
            </a:r>
            <a:r>
              <a:rPr lang="en-US" sz="1600" dirty="0" err="1"/>
              <a:t>byrow</a:t>
            </a:r>
            <a:r>
              <a:rPr lang="en-US" sz="1600" dirty="0"/>
              <a:t>=T, </a:t>
            </a:r>
            <a:r>
              <a:rPr lang="en-US" sz="1600" dirty="0" err="1"/>
              <a:t>ncol</a:t>
            </a:r>
            <a:r>
              <a:rPr lang="en-US" sz="1600" dirty="0"/>
              <a:t>=2</a:t>
            </a:r>
            <a:r>
              <a:rPr lang="en-US" sz="1600" dirty="0" smtClean="0"/>
              <a:t>)</a:t>
            </a:r>
          </a:p>
          <a:p>
            <a:r>
              <a:rPr lang="en-US" sz="1600" dirty="0" err="1"/>
              <a:t>fisher.test</a:t>
            </a:r>
            <a:r>
              <a:rPr lang="en-US" sz="1600" dirty="0"/>
              <a:t>(m)$</a:t>
            </a:r>
            <a:r>
              <a:rPr lang="en-US" sz="1600" dirty="0" err="1" smtClean="0"/>
              <a:t>p.value</a:t>
            </a:r>
            <a:endParaRPr lang="en-US" sz="1600" dirty="0" smtClean="0"/>
          </a:p>
          <a:p>
            <a:r>
              <a:rPr lang="en-US" sz="1600" b="1" dirty="0" smtClean="0"/>
              <a:t>P-value = 0.02</a:t>
            </a:r>
          </a:p>
          <a:p>
            <a:endParaRPr lang="en-US" sz="1600" dirty="0"/>
          </a:p>
          <a:p>
            <a:endParaRPr lang="en-US" sz="1600" dirty="0"/>
          </a:p>
        </p:txBody>
      </p:sp>
      <p:sp>
        <p:nvSpPr>
          <p:cNvPr id="20" name="TextBox 19"/>
          <p:cNvSpPr txBox="1"/>
          <p:nvPr/>
        </p:nvSpPr>
        <p:spPr>
          <a:xfrm>
            <a:off x="4384850" y="5445224"/>
            <a:ext cx="4223757" cy="830997"/>
          </a:xfrm>
          <a:prstGeom prst="rect">
            <a:avLst/>
          </a:prstGeom>
          <a:noFill/>
        </p:spPr>
        <p:txBody>
          <a:bodyPr wrap="none" rtlCol="0">
            <a:spAutoFit/>
          </a:bodyPr>
          <a:lstStyle/>
          <a:p>
            <a:r>
              <a:rPr lang="en-US" i="1" dirty="0" smtClean="0">
                <a:solidFill>
                  <a:srgbClr val="660066"/>
                </a:solidFill>
              </a:rPr>
              <a:t>I’m not convinced!</a:t>
            </a:r>
          </a:p>
          <a:p>
            <a:r>
              <a:rPr lang="en-US" i="1" dirty="0" smtClean="0">
                <a:solidFill>
                  <a:srgbClr val="660066"/>
                </a:solidFill>
              </a:rPr>
              <a:t>Let’s look at more samples</a:t>
            </a:r>
            <a:r>
              <a:rPr lang="is-IS" i="1" dirty="0" smtClean="0">
                <a:solidFill>
                  <a:srgbClr val="660066"/>
                </a:solidFill>
              </a:rPr>
              <a:t>…</a:t>
            </a:r>
            <a:endParaRPr lang="en-US" i="1" dirty="0">
              <a:solidFill>
                <a:srgbClr val="660066"/>
              </a:solidFill>
            </a:endParaRPr>
          </a:p>
        </p:txBody>
      </p:sp>
      <p:sp>
        <p:nvSpPr>
          <p:cNvPr id="21" name="TextBox 20"/>
          <p:cNvSpPr txBox="1"/>
          <p:nvPr/>
        </p:nvSpPr>
        <p:spPr>
          <a:xfrm>
            <a:off x="26319" y="6021288"/>
            <a:ext cx="2853766" cy="338554"/>
          </a:xfrm>
          <a:prstGeom prst="rect">
            <a:avLst/>
          </a:prstGeom>
          <a:noFill/>
        </p:spPr>
        <p:txBody>
          <a:bodyPr wrap="none" rtlCol="0">
            <a:spAutoFit/>
          </a:bodyPr>
          <a:lstStyle/>
          <a:p>
            <a:r>
              <a:rPr lang="en-US" sz="1600" dirty="0" smtClean="0"/>
              <a:t>Zhou </a:t>
            </a:r>
            <a:r>
              <a:rPr lang="en-US" sz="1600" dirty="0"/>
              <a:t>et al., </a:t>
            </a:r>
            <a:r>
              <a:rPr lang="en-US" sz="1600" dirty="0" err="1"/>
              <a:t>Oncotarget</a:t>
            </a:r>
            <a:r>
              <a:rPr lang="en-US" sz="1600" dirty="0"/>
              <a:t>. 2017</a:t>
            </a:r>
          </a:p>
        </p:txBody>
      </p:sp>
      <p:sp>
        <p:nvSpPr>
          <p:cNvPr id="22" name="TextBox 21"/>
          <p:cNvSpPr txBox="1"/>
          <p:nvPr/>
        </p:nvSpPr>
        <p:spPr>
          <a:xfrm>
            <a:off x="4375409" y="3573016"/>
            <a:ext cx="4735190" cy="1815882"/>
          </a:xfrm>
          <a:prstGeom prst="rect">
            <a:avLst/>
          </a:prstGeom>
          <a:noFill/>
        </p:spPr>
        <p:txBody>
          <a:bodyPr wrap="none" rtlCol="0">
            <a:spAutoFit/>
          </a:bodyPr>
          <a:lstStyle/>
          <a:p>
            <a:r>
              <a:rPr lang="en-US" sz="1600" dirty="0">
                <a:solidFill>
                  <a:srgbClr val="660066"/>
                </a:solidFill>
              </a:rPr>
              <a:t>Hmm</a:t>
            </a:r>
            <a:r>
              <a:rPr lang="is-IS" sz="1600" dirty="0">
                <a:solidFill>
                  <a:srgbClr val="660066"/>
                </a:solidFill>
              </a:rPr>
              <a:t>….  </a:t>
            </a:r>
          </a:p>
          <a:p>
            <a:r>
              <a:rPr lang="en-US" sz="1600" dirty="0">
                <a:solidFill>
                  <a:srgbClr val="660066"/>
                </a:solidFill>
              </a:rPr>
              <a:t>W</a:t>
            </a:r>
            <a:r>
              <a:rPr lang="is-IS" sz="1600" dirty="0">
                <a:solidFill>
                  <a:srgbClr val="660066"/>
                </a:solidFill>
              </a:rPr>
              <a:t>hat if there were 3 kansarl&amp;normal instead of 2?</a:t>
            </a:r>
          </a:p>
          <a:p>
            <a:endParaRPr lang="is-IS" sz="1600" dirty="0"/>
          </a:p>
          <a:p>
            <a:r>
              <a:rPr lang="en-US" sz="1600" dirty="0">
                <a:solidFill>
                  <a:srgbClr val="660066"/>
                </a:solidFill>
              </a:rPr>
              <a:t>m = matrix(c(14,13,14,3), </a:t>
            </a:r>
            <a:r>
              <a:rPr lang="en-US" sz="1600" dirty="0" err="1">
                <a:solidFill>
                  <a:srgbClr val="660066"/>
                </a:solidFill>
              </a:rPr>
              <a:t>byrow</a:t>
            </a:r>
            <a:r>
              <a:rPr lang="en-US" sz="1600" dirty="0">
                <a:solidFill>
                  <a:srgbClr val="660066"/>
                </a:solidFill>
              </a:rPr>
              <a:t>=T, </a:t>
            </a:r>
            <a:r>
              <a:rPr lang="en-US" sz="1600" dirty="0" err="1">
                <a:solidFill>
                  <a:srgbClr val="660066"/>
                </a:solidFill>
              </a:rPr>
              <a:t>ncol</a:t>
            </a:r>
            <a:r>
              <a:rPr lang="en-US" sz="1600" dirty="0">
                <a:solidFill>
                  <a:srgbClr val="660066"/>
                </a:solidFill>
              </a:rPr>
              <a:t>=2)</a:t>
            </a:r>
          </a:p>
          <a:p>
            <a:r>
              <a:rPr lang="en-US" sz="1600" dirty="0" err="1">
                <a:solidFill>
                  <a:srgbClr val="660066"/>
                </a:solidFill>
              </a:rPr>
              <a:t>fisher.test</a:t>
            </a:r>
            <a:r>
              <a:rPr lang="en-US" sz="1600" dirty="0">
                <a:solidFill>
                  <a:srgbClr val="660066"/>
                </a:solidFill>
              </a:rPr>
              <a:t>(m)$</a:t>
            </a:r>
            <a:r>
              <a:rPr lang="en-US" sz="1600" dirty="0" err="1">
                <a:solidFill>
                  <a:srgbClr val="660066"/>
                </a:solidFill>
              </a:rPr>
              <a:t>p.value</a:t>
            </a:r>
            <a:endParaRPr lang="en-US" sz="1600" dirty="0">
              <a:solidFill>
                <a:srgbClr val="660066"/>
              </a:solidFill>
            </a:endParaRPr>
          </a:p>
          <a:p>
            <a:r>
              <a:rPr lang="pt-BR" sz="1600" b="1" dirty="0" err="1">
                <a:solidFill>
                  <a:srgbClr val="660066"/>
                </a:solidFill>
              </a:rPr>
              <a:t>P-value</a:t>
            </a:r>
            <a:r>
              <a:rPr lang="pt-BR" sz="1600" b="1" dirty="0">
                <a:solidFill>
                  <a:srgbClr val="660066"/>
                </a:solidFill>
              </a:rPr>
              <a:t> = 0.06</a:t>
            </a:r>
            <a:endParaRPr lang="en-US" sz="1600" b="1" dirty="0">
              <a:solidFill>
                <a:srgbClr val="660066"/>
              </a:solidFill>
            </a:endParaRPr>
          </a:p>
          <a:p>
            <a:endParaRPr lang="en-US" sz="1600" dirty="0"/>
          </a:p>
        </p:txBody>
      </p:sp>
    </p:spTree>
    <p:extLst>
      <p:ext uri="{BB962C8B-B14F-4D97-AF65-F5344CB8AC3E}">
        <p14:creationId xmlns:p14="http://schemas.microsoft.com/office/powerpoint/2010/main" val="232500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80">
                                          <p:stCondLst>
                                            <p:cond delay="0"/>
                                          </p:stCondLst>
                                        </p:cTn>
                                        <p:tgtEl>
                                          <p:spTgt spid="20"/>
                                        </p:tgtEl>
                                      </p:cBhvr>
                                    </p:animEffect>
                                    <p:anim calcmode="lin" valueType="num">
                                      <p:cBhvr>
                                        <p:cTn id="2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5" dur="26">
                                          <p:stCondLst>
                                            <p:cond delay="650"/>
                                          </p:stCondLst>
                                        </p:cTn>
                                        <p:tgtEl>
                                          <p:spTgt spid="20"/>
                                        </p:tgtEl>
                                      </p:cBhvr>
                                      <p:to x="100000" y="60000"/>
                                    </p:animScale>
                                    <p:animScale>
                                      <p:cBhvr>
                                        <p:cTn id="26" dur="166" decel="50000">
                                          <p:stCondLst>
                                            <p:cond delay="676"/>
                                          </p:stCondLst>
                                        </p:cTn>
                                        <p:tgtEl>
                                          <p:spTgt spid="20"/>
                                        </p:tgtEl>
                                      </p:cBhvr>
                                      <p:to x="100000" y="100000"/>
                                    </p:animScale>
                                    <p:animScale>
                                      <p:cBhvr>
                                        <p:cTn id="27" dur="26">
                                          <p:stCondLst>
                                            <p:cond delay="1312"/>
                                          </p:stCondLst>
                                        </p:cTn>
                                        <p:tgtEl>
                                          <p:spTgt spid="20"/>
                                        </p:tgtEl>
                                      </p:cBhvr>
                                      <p:to x="100000" y="80000"/>
                                    </p:animScale>
                                    <p:animScale>
                                      <p:cBhvr>
                                        <p:cTn id="28" dur="166" decel="50000">
                                          <p:stCondLst>
                                            <p:cond delay="1338"/>
                                          </p:stCondLst>
                                        </p:cTn>
                                        <p:tgtEl>
                                          <p:spTgt spid="20"/>
                                        </p:tgtEl>
                                      </p:cBhvr>
                                      <p:to x="100000" y="100000"/>
                                    </p:animScale>
                                    <p:animScale>
                                      <p:cBhvr>
                                        <p:cTn id="29" dur="26">
                                          <p:stCondLst>
                                            <p:cond delay="1642"/>
                                          </p:stCondLst>
                                        </p:cTn>
                                        <p:tgtEl>
                                          <p:spTgt spid="20"/>
                                        </p:tgtEl>
                                      </p:cBhvr>
                                      <p:to x="100000" y="90000"/>
                                    </p:animScale>
                                    <p:animScale>
                                      <p:cBhvr>
                                        <p:cTn id="30" dur="166" decel="50000">
                                          <p:stCondLst>
                                            <p:cond delay="1668"/>
                                          </p:stCondLst>
                                        </p:cTn>
                                        <p:tgtEl>
                                          <p:spTgt spid="20"/>
                                        </p:tgtEl>
                                      </p:cBhvr>
                                      <p:to x="100000" y="100000"/>
                                    </p:animScale>
                                    <p:animScale>
                                      <p:cBhvr>
                                        <p:cTn id="31" dur="26">
                                          <p:stCondLst>
                                            <p:cond delay="1808"/>
                                          </p:stCondLst>
                                        </p:cTn>
                                        <p:tgtEl>
                                          <p:spTgt spid="20"/>
                                        </p:tgtEl>
                                      </p:cBhvr>
                                      <p:to x="100000" y="95000"/>
                                    </p:animScale>
                                    <p:animScale>
                                      <p:cBhvr>
                                        <p:cTn id="32"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1143000"/>
          </a:xfrm>
        </p:spPr>
        <p:txBody>
          <a:bodyPr/>
          <a:lstStyle/>
          <a:p>
            <a:r>
              <a:rPr lang="en-US" sz="2800" dirty="0" smtClean="0"/>
              <a:t>Genomic &amp; </a:t>
            </a:r>
            <a:r>
              <a:rPr lang="en-US" sz="2800" dirty="0" err="1" smtClean="0"/>
              <a:t>Transcriptomic</a:t>
            </a:r>
            <a:r>
              <a:rPr lang="en-US" sz="2800" dirty="0" smtClean="0"/>
              <a:t> Data Maximize </a:t>
            </a:r>
            <a:br>
              <a:rPr lang="en-US" sz="2800" dirty="0" smtClean="0"/>
            </a:br>
            <a:r>
              <a:rPr lang="en-US" sz="2800" dirty="0" smtClean="0"/>
              <a:t>Insights into Cancer Fusions</a:t>
            </a:r>
            <a:endParaRPr lang="en-US" sz="2800" dirty="0"/>
          </a:p>
        </p:txBody>
      </p:sp>
      <p:pic>
        <p:nvPicPr>
          <p:cNvPr id="4" name="Picture 3" descr="nfuse_results.pdf"/>
          <p:cNvPicPr>
            <a:picLocks noChangeAspect="1"/>
          </p:cNvPicPr>
          <p:nvPr/>
        </p:nvPicPr>
        <p:blipFill rotWithShape="1">
          <a:blip r:embed="rId3">
            <a:extLst>
              <a:ext uri="{28A0092B-C50C-407E-A947-70E740481C1C}">
                <a14:useLocalDpi xmlns:a14="http://schemas.microsoft.com/office/drawing/2010/main" val="0"/>
              </a:ext>
            </a:extLst>
          </a:blip>
          <a:srcRect b="51127"/>
          <a:stretch/>
        </p:blipFill>
        <p:spPr>
          <a:xfrm>
            <a:off x="679648" y="1460208"/>
            <a:ext cx="7924800" cy="2184816"/>
          </a:xfrm>
          <a:prstGeom prst="rect">
            <a:avLst/>
          </a:prstGeom>
        </p:spPr>
      </p:pic>
      <p:sp>
        <p:nvSpPr>
          <p:cNvPr id="5" name="TextBox 4"/>
          <p:cNvSpPr txBox="1"/>
          <p:nvPr/>
        </p:nvSpPr>
        <p:spPr>
          <a:xfrm>
            <a:off x="6300192" y="5877272"/>
            <a:ext cx="1569388" cy="253916"/>
          </a:xfrm>
          <a:prstGeom prst="rect">
            <a:avLst/>
          </a:prstGeom>
          <a:noFill/>
        </p:spPr>
        <p:txBody>
          <a:bodyPr wrap="none" rtlCol="0">
            <a:spAutoFit/>
          </a:bodyPr>
          <a:lstStyle/>
          <a:p>
            <a:r>
              <a:rPr lang="en-US" sz="1050" dirty="0" smtClean="0"/>
              <a:t>McPherson et al., 2012</a:t>
            </a:r>
            <a:endParaRPr lang="en-US" sz="1050" dirty="0"/>
          </a:p>
        </p:txBody>
      </p:sp>
      <p:sp>
        <p:nvSpPr>
          <p:cNvPr id="6" name="TextBox 5"/>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7" name="TextBox 6"/>
          <p:cNvSpPr txBox="1"/>
          <p:nvPr/>
        </p:nvSpPr>
        <p:spPr>
          <a:xfrm>
            <a:off x="2483768" y="1124744"/>
            <a:ext cx="4985058" cy="338554"/>
          </a:xfrm>
          <a:prstGeom prst="rect">
            <a:avLst/>
          </a:prstGeom>
          <a:noFill/>
        </p:spPr>
        <p:txBody>
          <a:bodyPr wrap="none" rtlCol="0">
            <a:spAutoFit/>
          </a:bodyPr>
          <a:lstStyle/>
          <a:p>
            <a:r>
              <a:rPr lang="en-US" sz="1600" b="1" dirty="0" smtClean="0"/>
              <a:t>Complex fusions revealed via breakpoint graphs:</a:t>
            </a:r>
            <a:endParaRPr lang="en-US" sz="1600" b="1" dirty="0"/>
          </a:p>
        </p:txBody>
      </p:sp>
      <p:grpSp>
        <p:nvGrpSpPr>
          <p:cNvPr id="12" name="Group 11"/>
          <p:cNvGrpSpPr/>
          <p:nvPr/>
        </p:nvGrpSpPr>
        <p:grpSpPr>
          <a:xfrm>
            <a:off x="-11544" y="3789040"/>
            <a:ext cx="9144000" cy="1822735"/>
            <a:chOff x="-11544" y="3789040"/>
            <a:chExt cx="9144000" cy="1822735"/>
          </a:xfrm>
        </p:grpSpPr>
        <p:grpSp>
          <p:nvGrpSpPr>
            <p:cNvPr id="10" name="Group 9"/>
            <p:cNvGrpSpPr/>
            <p:nvPr/>
          </p:nvGrpSpPr>
          <p:grpSpPr>
            <a:xfrm>
              <a:off x="-11544" y="3789040"/>
              <a:ext cx="9144000" cy="1822735"/>
              <a:chOff x="-11544" y="3789040"/>
              <a:chExt cx="9144000" cy="1822735"/>
            </a:xfrm>
          </p:grpSpPr>
          <p:pic>
            <p:nvPicPr>
              <p:cNvPr id="3" name="Picture 2" descr="Screen Shot 2018-03-14 at 11.40.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4" y="3861048"/>
                <a:ext cx="9144000" cy="1750727"/>
              </a:xfrm>
              <a:prstGeom prst="rect">
                <a:avLst/>
              </a:prstGeom>
            </p:spPr>
          </p:pic>
          <p:sp>
            <p:nvSpPr>
              <p:cNvPr id="8" name="TextBox 7"/>
              <p:cNvSpPr txBox="1"/>
              <p:nvPr/>
            </p:nvSpPr>
            <p:spPr>
              <a:xfrm>
                <a:off x="2339752" y="3789040"/>
                <a:ext cx="4378122" cy="369332"/>
              </a:xfrm>
              <a:prstGeom prst="rect">
                <a:avLst/>
              </a:prstGeom>
              <a:noFill/>
            </p:spPr>
            <p:txBody>
              <a:bodyPr wrap="none" rtlCol="0">
                <a:spAutoFit/>
              </a:bodyPr>
              <a:lstStyle/>
              <a:p>
                <a:r>
                  <a:rPr lang="en-US" sz="1800" b="1" dirty="0" smtClean="0"/>
                  <a:t>Fusion Transcripts Inform the Biology</a:t>
                </a:r>
                <a:endParaRPr lang="en-US" sz="1800" b="1" dirty="0"/>
              </a:p>
            </p:txBody>
          </p:sp>
          <p:sp>
            <p:nvSpPr>
              <p:cNvPr id="9" name="Rectangle 8"/>
              <p:cNvSpPr/>
              <p:nvPr/>
            </p:nvSpPr>
            <p:spPr>
              <a:xfrm>
                <a:off x="323528" y="3933056"/>
                <a:ext cx="360040" cy="3600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Rectangle 10"/>
            <p:cNvSpPr/>
            <p:nvPr/>
          </p:nvSpPr>
          <p:spPr>
            <a:xfrm>
              <a:off x="4644008" y="4077072"/>
              <a:ext cx="360040" cy="3600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71524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 Considerations</a:t>
            </a:r>
            <a:endParaRPr lang="en-US" dirty="0"/>
          </a:p>
        </p:txBody>
      </p:sp>
      <p:sp>
        <p:nvSpPr>
          <p:cNvPr id="3" name="Content Placeholder 2"/>
          <p:cNvSpPr>
            <a:spLocks noGrp="1"/>
          </p:cNvSpPr>
          <p:nvPr>
            <p:ph idx="1"/>
          </p:nvPr>
        </p:nvSpPr>
        <p:spPr>
          <a:xfrm>
            <a:off x="755576" y="1556792"/>
            <a:ext cx="8280920" cy="4680520"/>
          </a:xfrm>
        </p:spPr>
        <p:txBody>
          <a:bodyPr/>
          <a:lstStyle/>
          <a:p>
            <a:r>
              <a:rPr lang="en-US" dirty="0" smtClean="0"/>
              <a:t>Large cohort size</a:t>
            </a:r>
          </a:p>
          <a:p>
            <a:pPr lvl="1"/>
            <a:r>
              <a:rPr lang="en-US" dirty="0" smtClean="0"/>
              <a:t>Prohibitive computational cost using some methods</a:t>
            </a:r>
          </a:p>
          <a:p>
            <a:pPr lvl="1"/>
            <a:r>
              <a:rPr lang="en-US" dirty="0" smtClean="0"/>
              <a:t>Simpler method, filter recurrent artifacts</a:t>
            </a:r>
          </a:p>
          <a:p>
            <a:pPr lvl="1"/>
            <a:endParaRPr lang="en-US" dirty="0"/>
          </a:p>
          <a:p>
            <a:r>
              <a:rPr lang="en-US" dirty="0" smtClean="0"/>
              <a:t>Fusion partners known</a:t>
            </a:r>
          </a:p>
          <a:p>
            <a:pPr lvl="1"/>
            <a:r>
              <a:rPr lang="en-US" dirty="0" smtClean="0"/>
              <a:t>Consider targeted capture</a:t>
            </a:r>
          </a:p>
          <a:p>
            <a:pPr lvl="1"/>
            <a:endParaRPr lang="en-US" dirty="0"/>
          </a:p>
          <a:p>
            <a:r>
              <a:rPr lang="en-US" dirty="0" smtClean="0"/>
              <a:t>How sensitive do you need to be?</a:t>
            </a:r>
          </a:p>
          <a:p>
            <a:pPr lvl="1"/>
            <a:r>
              <a:rPr lang="en-US" dirty="0" smtClean="0"/>
              <a:t>How many millions of reads?</a:t>
            </a:r>
          </a:p>
          <a:p>
            <a:pPr lvl="1"/>
            <a:r>
              <a:rPr lang="en-US" dirty="0" smtClean="0"/>
              <a:t>Long reads?  Paired ends?</a:t>
            </a:r>
          </a:p>
          <a:p>
            <a:pPr lvl="1"/>
            <a:endParaRPr lang="en-US" dirty="0" smtClean="0"/>
          </a:p>
          <a:p>
            <a:endParaRPr lang="en-US" dirty="0" smtClean="0"/>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grpSp>
        <p:nvGrpSpPr>
          <p:cNvPr id="11" name="Group 10"/>
          <p:cNvGrpSpPr/>
          <p:nvPr/>
        </p:nvGrpSpPr>
        <p:grpSpPr>
          <a:xfrm>
            <a:off x="5868144" y="3068960"/>
            <a:ext cx="2592288" cy="1656184"/>
            <a:chOff x="5580112" y="3125850"/>
            <a:chExt cx="2592288" cy="1656184"/>
          </a:xfrm>
        </p:grpSpPr>
        <p:sp>
          <p:nvSpPr>
            <p:cNvPr id="6" name="TextBox 5"/>
            <p:cNvSpPr txBox="1"/>
            <p:nvPr/>
          </p:nvSpPr>
          <p:spPr>
            <a:xfrm>
              <a:off x="6084168" y="3140968"/>
              <a:ext cx="1430973" cy="338554"/>
            </a:xfrm>
            <a:prstGeom prst="rect">
              <a:avLst/>
            </a:prstGeom>
            <a:noFill/>
          </p:spPr>
          <p:txBody>
            <a:bodyPr wrap="none" rtlCol="0">
              <a:spAutoFit/>
            </a:bodyPr>
            <a:lstStyle/>
            <a:p>
              <a:pPr marL="0" lvl="1"/>
              <a:r>
                <a:rPr lang="en-US" sz="1600" i="1" dirty="0"/>
                <a:t>For example: </a:t>
              </a:r>
            </a:p>
          </p:txBody>
        </p:sp>
        <p:pic>
          <p:nvPicPr>
            <p:cNvPr id="7" name="Picture 6" descr="Screen Shot 2018-05-09 at 2.44.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416" y="3457148"/>
              <a:ext cx="2179960" cy="1195988"/>
            </a:xfrm>
            <a:prstGeom prst="rect">
              <a:avLst/>
            </a:prstGeom>
          </p:spPr>
        </p:pic>
        <p:sp>
          <p:nvSpPr>
            <p:cNvPr id="8" name="Rectangle 7"/>
            <p:cNvSpPr/>
            <p:nvPr/>
          </p:nvSpPr>
          <p:spPr>
            <a:xfrm>
              <a:off x="5580112" y="3125850"/>
              <a:ext cx="2592288" cy="16561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rotWithShape="1">
          <a:blip r:embed="rId4"/>
          <a:srcRect l="23895" t="23748" r="24102" b="20124"/>
          <a:stretch/>
        </p:blipFill>
        <p:spPr>
          <a:xfrm>
            <a:off x="6304670" y="5077578"/>
            <a:ext cx="1723714" cy="1375758"/>
          </a:xfrm>
          <a:prstGeom prst="rect">
            <a:avLst/>
          </a:prstGeom>
        </p:spPr>
      </p:pic>
    </p:spTree>
    <p:extLst>
      <p:ext uri="{BB962C8B-B14F-4D97-AF65-F5344CB8AC3E}">
        <p14:creationId xmlns:p14="http://schemas.microsoft.com/office/powerpoint/2010/main" val="212636551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5288" y="44624"/>
            <a:ext cx="8839200" cy="1143000"/>
          </a:xfrm>
        </p:spPr>
        <p:txBody>
          <a:bodyPr/>
          <a:lstStyle/>
          <a:p>
            <a:r>
              <a:rPr lang="en-US" dirty="0" smtClean="0"/>
              <a:t>Experimental Design Considerations</a:t>
            </a:r>
            <a:endParaRPr lang="en-US" dirty="0"/>
          </a:p>
        </p:txBody>
      </p:sp>
      <p:sp>
        <p:nvSpPr>
          <p:cNvPr id="3" name="Content Placeholder 2"/>
          <p:cNvSpPr>
            <a:spLocks noGrp="1"/>
          </p:cNvSpPr>
          <p:nvPr>
            <p:ph idx="1"/>
          </p:nvPr>
        </p:nvSpPr>
        <p:spPr>
          <a:xfrm>
            <a:off x="197296" y="1340768"/>
            <a:ext cx="8839200" cy="4724400"/>
          </a:xfrm>
        </p:spPr>
        <p:txBody>
          <a:bodyPr/>
          <a:lstStyle/>
          <a:p>
            <a:r>
              <a:rPr lang="en-US" dirty="0" smtClean="0"/>
              <a:t>Artifacts are prevalent</a:t>
            </a:r>
          </a:p>
          <a:p>
            <a:pPr lvl="1"/>
            <a:r>
              <a:rPr lang="en-US" dirty="0" smtClean="0"/>
              <a:t>Leverage multiple computational methods</a:t>
            </a:r>
          </a:p>
          <a:p>
            <a:pPr lvl="2"/>
            <a:r>
              <a:rPr lang="en-US" dirty="0" smtClean="0"/>
              <a:t>Increased confidence for predictions nominated by multiple methods</a:t>
            </a:r>
          </a:p>
          <a:p>
            <a:pPr lvl="2"/>
            <a:r>
              <a:rPr lang="en-US" dirty="0" smtClean="0"/>
              <a:t>Use orthogonal techniques (assembly / reference based)</a:t>
            </a:r>
          </a:p>
          <a:p>
            <a:pPr lvl="1"/>
            <a:endParaRPr lang="en-US" dirty="0" smtClean="0"/>
          </a:p>
          <a:p>
            <a:pPr lvl="1"/>
            <a:r>
              <a:rPr lang="en-US" dirty="0" smtClean="0"/>
              <a:t>Spot-check individual events</a:t>
            </a:r>
          </a:p>
          <a:p>
            <a:pPr lvl="2"/>
            <a:r>
              <a:rPr lang="en-US" dirty="0" smtClean="0"/>
              <a:t>Manually check supporting reads</a:t>
            </a:r>
          </a:p>
          <a:p>
            <a:pPr lvl="1"/>
            <a:endParaRPr lang="en-US" dirty="0"/>
          </a:p>
          <a:p>
            <a:pPr lvl="1"/>
            <a:r>
              <a:rPr lang="en-US" dirty="0" smtClean="0"/>
              <a:t>Always validate predictions</a:t>
            </a:r>
          </a:p>
          <a:p>
            <a:pPr lvl="2"/>
            <a:r>
              <a:rPr lang="en-US" dirty="0" smtClean="0"/>
              <a:t>Validate a random sampling of each class of event for large sets of predictions</a:t>
            </a:r>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143211461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315416"/>
            <a:ext cx="8839200" cy="1143000"/>
          </a:xfrm>
        </p:spPr>
        <p:txBody>
          <a:bodyPr/>
          <a:lstStyle/>
          <a:p>
            <a:r>
              <a:rPr lang="en-US" sz="2800" dirty="0" smtClean="0"/>
              <a:t>Fusion Discovery and Analysis via Trinity CTAT </a:t>
            </a:r>
            <a:endParaRPr lang="en-US" sz="2800" dirty="0"/>
          </a:p>
        </p:txBody>
      </p:sp>
      <p:grpSp>
        <p:nvGrpSpPr>
          <p:cNvPr id="4" name="Group 3"/>
          <p:cNvGrpSpPr/>
          <p:nvPr/>
        </p:nvGrpSpPr>
        <p:grpSpPr>
          <a:xfrm>
            <a:off x="445894" y="1322239"/>
            <a:ext cx="2466330" cy="999572"/>
            <a:chOff x="2299470" y="429896"/>
            <a:chExt cx="5095315" cy="965341"/>
          </a:xfrm>
        </p:grpSpPr>
        <p:sp>
          <p:nvSpPr>
            <p:cNvPr id="5" name="Rectangle 4"/>
            <p:cNvSpPr/>
            <p:nvPr/>
          </p:nvSpPr>
          <p:spPr>
            <a:xfrm>
              <a:off x="7161928" y="76314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42088"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635468" y="12076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054783" y="7885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60158" y="4636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73080" y="5945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99470" y="6062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981982" y="53996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296277"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138362" y="1191500"/>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127383" y="103167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85271" y="99012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412852" y="67790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962788" y="7469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708004" y="73322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768008" y="4298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333733" y="89670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019297" y="55305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501070" y="6160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892297" y="97979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30238" y="48611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681235"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650745" y="81631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600070" y="46677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02868" y="7268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134557" y="51298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532781" y="93825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43432" y="107321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096705" y="112455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890884" y="116714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320611" y="71944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646763" y="122906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603515" y="83008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606643"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4649209" y="49138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2337198" y="9208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591596" y="75464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3643726" y="127695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4503124" y="114597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007312" y="6160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4125393" y="131214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4952276" y="92239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144066" y="9271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760155" y="6223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05415" y="5051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390085" y="6575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297478" y="12290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3054784"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158298"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317557" y="4699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973270" y="97979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684448" y="123117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274727" y="83772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734605"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2" name="TextBox 121"/>
          <p:cNvSpPr txBox="1"/>
          <p:nvPr/>
        </p:nvSpPr>
        <p:spPr>
          <a:xfrm>
            <a:off x="1115616" y="971436"/>
            <a:ext cx="1184977" cy="369332"/>
          </a:xfrm>
          <a:prstGeom prst="rect">
            <a:avLst/>
          </a:prstGeom>
          <a:noFill/>
        </p:spPr>
        <p:txBody>
          <a:bodyPr wrap="none" rtlCol="0">
            <a:spAutoFit/>
          </a:bodyPr>
          <a:lstStyle/>
          <a:p>
            <a:r>
              <a:rPr lang="en-US" sz="1800" b="1" dirty="0" smtClean="0"/>
              <a:t>RNA-</a:t>
            </a:r>
            <a:r>
              <a:rPr lang="en-US" sz="1800" b="1" dirty="0" err="1" smtClean="0"/>
              <a:t>Seq</a:t>
            </a:r>
            <a:endParaRPr lang="en-US" sz="1800" b="1" dirty="0"/>
          </a:p>
        </p:txBody>
      </p:sp>
      <p:grpSp>
        <p:nvGrpSpPr>
          <p:cNvPr id="3" name="Group 2"/>
          <p:cNvGrpSpPr/>
          <p:nvPr/>
        </p:nvGrpSpPr>
        <p:grpSpPr>
          <a:xfrm>
            <a:off x="3059832" y="764704"/>
            <a:ext cx="4752528" cy="1728192"/>
            <a:chOff x="3059832" y="764704"/>
            <a:chExt cx="4752528" cy="1728192"/>
          </a:xfrm>
        </p:grpSpPr>
        <p:grpSp>
          <p:nvGrpSpPr>
            <p:cNvPr id="151" name="Group 150"/>
            <p:cNvGrpSpPr/>
            <p:nvPr/>
          </p:nvGrpSpPr>
          <p:grpSpPr>
            <a:xfrm>
              <a:off x="3779912" y="764704"/>
              <a:ext cx="4032448" cy="1728192"/>
              <a:chOff x="3779912" y="836712"/>
              <a:chExt cx="4032448" cy="1728192"/>
            </a:xfrm>
          </p:grpSpPr>
          <p:sp>
            <p:nvSpPr>
              <p:cNvPr id="59" name="TextBox 58"/>
              <p:cNvSpPr txBox="1"/>
              <p:nvPr/>
            </p:nvSpPr>
            <p:spPr>
              <a:xfrm>
                <a:off x="4932040" y="836712"/>
                <a:ext cx="1629285" cy="369332"/>
              </a:xfrm>
              <a:prstGeom prst="rect">
                <a:avLst/>
              </a:prstGeom>
              <a:noFill/>
            </p:spPr>
            <p:txBody>
              <a:bodyPr wrap="none" rtlCol="0">
                <a:spAutoFit/>
              </a:bodyPr>
              <a:lstStyle/>
              <a:p>
                <a:r>
                  <a:rPr lang="en-US" sz="1800" b="1" dirty="0" smtClean="0"/>
                  <a:t>STAR-Fusion</a:t>
                </a:r>
                <a:endParaRPr lang="en-US" sz="1800" b="1" dirty="0"/>
              </a:p>
            </p:txBody>
          </p:sp>
          <p:grpSp>
            <p:nvGrpSpPr>
              <p:cNvPr id="60" name="Group 59"/>
              <p:cNvGrpSpPr/>
              <p:nvPr/>
            </p:nvGrpSpPr>
            <p:grpSpPr>
              <a:xfrm>
                <a:off x="4176003" y="1179255"/>
                <a:ext cx="3132301" cy="1250925"/>
                <a:chOff x="962740" y="3174434"/>
                <a:chExt cx="3132301" cy="1250925"/>
              </a:xfrm>
            </p:grpSpPr>
            <p:cxnSp>
              <p:nvCxnSpPr>
                <p:cNvPr id="61" name="Straight Connector 60"/>
                <p:cNvCxnSpPr>
                  <a:stCxn id="64" idx="3"/>
                  <a:endCxn id="67" idx="1"/>
                </p:cNvCxnSpPr>
                <p:nvPr/>
              </p:nvCxnSpPr>
              <p:spPr>
                <a:xfrm>
                  <a:off x="2264300" y="3545802"/>
                  <a:ext cx="698133" cy="2706"/>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1493244" y="4314976"/>
                  <a:ext cx="2601797" cy="385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3" name="Rectangle 62"/>
                <p:cNvSpPr/>
                <p:nvPr/>
              </p:nvSpPr>
              <p:spPr>
                <a:xfrm>
                  <a:off x="1493244" y="3668453"/>
                  <a:ext cx="2601797" cy="385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4" name="Rectangle 63"/>
                <p:cNvSpPr/>
                <p:nvPr/>
              </p:nvSpPr>
              <p:spPr>
                <a:xfrm>
                  <a:off x="2099705" y="3491137"/>
                  <a:ext cx="164595" cy="10932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5" name="Rectangle 64"/>
                <p:cNvSpPr/>
                <p:nvPr/>
              </p:nvSpPr>
              <p:spPr>
                <a:xfrm>
                  <a:off x="2362661" y="3491137"/>
                  <a:ext cx="164595" cy="10932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6" name="Rectangle 65"/>
                <p:cNvSpPr/>
                <p:nvPr/>
              </p:nvSpPr>
              <p:spPr>
                <a:xfrm>
                  <a:off x="2657082" y="3496548"/>
                  <a:ext cx="60108" cy="103918"/>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7" name="Rectangle 66"/>
                <p:cNvSpPr/>
                <p:nvPr/>
              </p:nvSpPr>
              <p:spPr>
                <a:xfrm>
                  <a:off x="2962432" y="3496548"/>
                  <a:ext cx="421424" cy="103918"/>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cxnSp>
              <p:nvCxnSpPr>
                <p:cNvPr id="68" name="Straight Connector 67"/>
                <p:cNvCxnSpPr/>
                <p:nvPr/>
              </p:nvCxnSpPr>
              <p:spPr>
                <a:xfrm>
                  <a:off x="2407037" y="4205647"/>
                  <a:ext cx="1232990" cy="9648"/>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2264300" y="4156471"/>
                  <a:ext cx="164595" cy="10932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0" name="Rectangle 69"/>
                <p:cNvSpPr/>
                <p:nvPr/>
              </p:nvSpPr>
              <p:spPr>
                <a:xfrm>
                  <a:off x="2527255" y="4156471"/>
                  <a:ext cx="164595" cy="10932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1" name="Rectangle 70"/>
                <p:cNvSpPr/>
                <p:nvPr/>
              </p:nvSpPr>
              <p:spPr>
                <a:xfrm>
                  <a:off x="2821677" y="4156471"/>
                  <a:ext cx="60108" cy="10391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2" name="Rectangle 71"/>
                <p:cNvSpPr/>
                <p:nvPr/>
              </p:nvSpPr>
              <p:spPr>
                <a:xfrm>
                  <a:off x="3127027" y="4156471"/>
                  <a:ext cx="49180" cy="10993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3" name="Rectangle 72"/>
                <p:cNvSpPr/>
                <p:nvPr/>
              </p:nvSpPr>
              <p:spPr>
                <a:xfrm>
                  <a:off x="2946699" y="4156471"/>
                  <a:ext cx="60108" cy="10391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4" name="Rectangle 73"/>
                <p:cNvSpPr/>
                <p:nvPr/>
              </p:nvSpPr>
              <p:spPr>
                <a:xfrm>
                  <a:off x="3612705" y="4156471"/>
                  <a:ext cx="49180" cy="10993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5" name="TextBox 74"/>
                <p:cNvSpPr txBox="1"/>
                <p:nvPr/>
              </p:nvSpPr>
              <p:spPr>
                <a:xfrm>
                  <a:off x="962740" y="3541243"/>
                  <a:ext cx="518091" cy="261610"/>
                </a:xfrm>
                <a:prstGeom prst="rect">
                  <a:avLst/>
                </a:prstGeom>
                <a:noFill/>
              </p:spPr>
              <p:txBody>
                <a:bodyPr wrap="none" rtlCol="0">
                  <a:spAutoFit/>
                </a:bodyPr>
                <a:lstStyle/>
                <a:p>
                  <a:r>
                    <a:rPr lang="en-US" sz="1100" dirty="0" err="1" smtClean="0"/>
                    <a:t>Chr</a:t>
                  </a:r>
                  <a:r>
                    <a:rPr lang="en-US" sz="1100" dirty="0" smtClean="0"/>
                    <a:t>-A</a:t>
                  </a:r>
                  <a:endParaRPr lang="en-US" sz="1100" dirty="0"/>
                </a:p>
              </p:txBody>
            </p:sp>
            <p:sp>
              <p:nvSpPr>
                <p:cNvPr id="76" name="TextBox 75"/>
                <p:cNvSpPr txBox="1"/>
                <p:nvPr/>
              </p:nvSpPr>
              <p:spPr>
                <a:xfrm>
                  <a:off x="985108" y="4163749"/>
                  <a:ext cx="505267" cy="261610"/>
                </a:xfrm>
                <a:prstGeom prst="rect">
                  <a:avLst/>
                </a:prstGeom>
                <a:noFill/>
              </p:spPr>
              <p:txBody>
                <a:bodyPr wrap="none" rtlCol="0">
                  <a:spAutoFit/>
                </a:bodyPr>
                <a:lstStyle/>
                <a:p>
                  <a:r>
                    <a:rPr lang="en-US" sz="1100" dirty="0" err="1" smtClean="0"/>
                    <a:t>Chr</a:t>
                  </a:r>
                  <a:r>
                    <a:rPr lang="en-US" sz="1100" dirty="0" smtClean="0"/>
                    <a:t>-B</a:t>
                  </a:r>
                  <a:endParaRPr lang="en-US" sz="1100" dirty="0"/>
                </a:p>
              </p:txBody>
            </p:sp>
            <p:sp>
              <p:nvSpPr>
                <p:cNvPr id="77" name="Rectangle 76"/>
                <p:cNvSpPr/>
                <p:nvPr/>
              </p:nvSpPr>
              <p:spPr>
                <a:xfrm>
                  <a:off x="3295417" y="4150459"/>
                  <a:ext cx="137620" cy="11534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nvGrpSpPr>
                <p:cNvPr id="78" name="Group 77"/>
                <p:cNvGrpSpPr/>
                <p:nvPr/>
              </p:nvGrpSpPr>
              <p:grpSpPr>
                <a:xfrm>
                  <a:off x="1787741" y="3239342"/>
                  <a:ext cx="1933985" cy="977396"/>
                  <a:chOff x="2668722" y="3425862"/>
                  <a:chExt cx="4540499" cy="2294675"/>
                </a:xfrm>
              </p:grpSpPr>
              <p:sp>
                <p:nvSpPr>
                  <p:cNvPr id="86" name="TextBox 85"/>
                  <p:cNvSpPr txBox="1"/>
                  <p:nvPr/>
                </p:nvSpPr>
                <p:spPr>
                  <a:xfrm>
                    <a:off x="3685260" y="3542982"/>
                    <a:ext cx="433548" cy="614193"/>
                  </a:xfrm>
                  <a:prstGeom prst="rect">
                    <a:avLst/>
                  </a:prstGeom>
                  <a:noFill/>
                </p:spPr>
                <p:txBody>
                  <a:bodyPr wrap="none" rtlCol="0">
                    <a:spAutoFit/>
                  </a:bodyPr>
                  <a:lstStyle/>
                  <a:p>
                    <a:endParaRPr lang="en-US" sz="1100" dirty="0"/>
                  </a:p>
                </p:txBody>
              </p:sp>
              <p:cxnSp>
                <p:nvCxnSpPr>
                  <p:cNvPr id="87" name="Straight Connector 86"/>
                  <p:cNvCxnSpPr/>
                  <p:nvPr/>
                </p:nvCxnSpPr>
                <p:spPr>
                  <a:xfrm>
                    <a:off x="3288699" y="3794538"/>
                    <a:ext cx="396560" cy="0"/>
                  </a:xfrm>
                  <a:prstGeom prst="line">
                    <a:avLst/>
                  </a:prstGeom>
                  <a:ln w="28575"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6176393" y="5322371"/>
                    <a:ext cx="396560" cy="0"/>
                  </a:xfrm>
                  <a:prstGeom prst="line">
                    <a:avLst/>
                  </a:prstGeom>
                  <a:ln w="28575"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6479904" y="5106344"/>
                    <a:ext cx="729317" cy="614193"/>
                  </a:xfrm>
                  <a:prstGeom prst="rect">
                    <a:avLst/>
                  </a:prstGeom>
                  <a:noFill/>
                </p:spPr>
                <p:txBody>
                  <a:bodyPr wrap="none" rtlCol="0">
                    <a:spAutoFit/>
                  </a:bodyPr>
                  <a:lstStyle/>
                  <a:p>
                    <a:r>
                      <a:rPr lang="en-US" sz="1100" dirty="0" smtClean="0"/>
                      <a:t>/2</a:t>
                    </a:r>
                    <a:endParaRPr lang="en-US" sz="1100" dirty="0"/>
                  </a:p>
                </p:txBody>
              </p:sp>
              <p:sp>
                <p:nvSpPr>
                  <p:cNvPr id="90" name="TextBox 89"/>
                  <p:cNvSpPr txBox="1"/>
                  <p:nvPr/>
                </p:nvSpPr>
                <p:spPr>
                  <a:xfrm>
                    <a:off x="2668722" y="3425862"/>
                    <a:ext cx="729317" cy="614193"/>
                  </a:xfrm>
                  <a:prstGeom prst="rect">
                    <a:avLst/>
                  </a:prstGeom>
                  <a:noFill/>
                </p:spPr>
                <p:txBody>
                  <a:bodyPr wrap="none" rtlCol="0">
                    <a:spAutoFit/>
                  </a:bodyPr>
                  <a:lstStyle/>
                  <a:p>
                    <a:r>
                      <a:rPr lang="en-US" sz="1100" dirty="0" smtClean="0"/>
                      <a:t>/1</a:t>
                    </a:r>
                    <a:endParaRPr lang="en-US" sz="1100" dirty="0"/>
                  </a:p>
                </p:txBody>
              </p:sp>
            </p:grpSp>
            <p:sp>
              <p:nvSpPr>
                <p:cNvPr id="79" name="TextBox 78"/>
                <p:cNvSpPr txBox="1"/>
                <p:nvPr/>
              </p:nvSpPr>
              <p:spPr>
                <a:xfrm>
                  <a:off x="2989447" y="3760336"/>
                  <a:ext cx="988484" cy="261610"/>
                </a:xfrm>
                <a:prstGeom prst="rect">
                  <a:avLst/>
                </a:prstGeom>
                <a:noFill/>
              </p:spPr>
              <p:txBody>
                <a:bodyPr wrap="none" rtlCol="0">
                  <a:spAutoFit/>
                </a:bodyPr>
                <a:lstStyle/>
                <a:p>
                  <a:r>
                    <a:rPr lang="en-US" sz="1100" b="1" dirty="0" smtClean="0">
                      <a:solidFill>
                        <a:srgbClr val="7849FF"/>
                      </a:solidFill>
                    </a:rPr>
                    <a:t>Spanning frag</a:t>
                  </a:r>
                  <a:endParaRPr lang="en-US" sz="1100" b="1" dirty="0">
                    <a:solidFill>
                      <a:srgbClr val="7849FF"/>
                    </a:solidFill>
                  </a:endParaRPr>
                </a:p>
              </p:txBody>
            </p:sp>
            <p:grpSp>
              <p:nvGrpSpPr>
                <p:cNvPr id="80" name="Group 79"/>
                <p:cNvGrpSpPr/>
                <p:nvPr/>
              </p:nvGrpSpPr>
              <p:grpSpPr>
                <a:xfrm>
                  <a:off x="2244404" y="3189941"/>
                  <a:ext cx="1811678" cy="1020118"/>
                  <a:chOff x="3740850" y="3309881"/>
                  <a:chExt cx="4253353" cy="2394976"/>
                </a:xfrm>
              </p:grpSpPr>
              <p:cxnSp>
                <p:nvCxnSpPr>
                  <p:cNvPr id="82" name="Straight Connector 81"/>
                  <p:cNvCxnSpPr/>
                  <p:nvPr/>
                </p:nvCxnSpPr>
                <p:spPr>
                  <a:xfrm flipH="1">
                    <a:off x="6915360" y="5322371"/>
                    <a:ext cx="396560" cy="0"/>
                  </a:xfrm>
                  <a:prstGeom prst="line">
                    <a:avLst/>
                  </a:prstGeom>
                  <a:ln w="28575" cmpd="sng">
                    <a:solidFill>
                      <a:srgbClr val="FAC09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3740850" y="3309881"/>
                    <a:ext cx="729317" cy="614193"/>
                  </a:xfrm>
                  <a:prstGeom prst="rect">
                    <a:avLst/>
                  </a:prstGeom>
                  <a:noFill/>
                </p:spPr>
                <p:txBody>
                  <a:bodyPr wrap="none" rtlCol="0">
                    <a:spAutoFit/>
                  </a:bodyPr>
                  <a:lstStyle/>
                  <a:p>
                    <a:r>
                      <a:rPr lang="en-US" sz="1100" dirty="0" smtClean="0"/>
                      <a:t>/1</a:t>
                    </a:r>
                    <a:endParaRPr lang="en-US" sz="1100" dirty="0"/>
                  </a:p>
                </p:txBody>
              </p:sp>
              <p:sp>
                <p:nvSpPr>
                  <p:cNvPr id="84" name="TextBox 83"/>
                  <p:cNvSpPr txBox="1"/>
                  <p:nvPr/>
                </p:nvSpPr>
                <p:spPr>
                  <a:xfrm>
                    <a:off x="7264886" y="5090664"/>
                    <a:ext cx="729317" cy="614193"/>
                  </a:xfrm>
                  <a:prstGeom prst="rect">
                    <a:avLst/>
                  </a:prstGeom>
                  <a:noFill/>
                </p:spPr>
                <p:txBody>
                  <a:bodyPr wrap="none" rtlCol="0">
                    <a:spAutoFit/>
                  </a:bodyPr>
                  <a:lstStyle/>
                  <a:p>
                    <a:r>
                      <a:rPr lang="en-US" sz="1100" dirty="0" smtClean="0"/>
                      <a:t>/2</a:t>
                    </a:r>
                    <a:endParaRPr lang="en-US" sz="1100" dirty="0"/>
                  </a:p>
                </p:txBody>
              </p:sp>
              <p:sp>
                <p:nvSpPr>
                  <p:cNvPr id="85" name="Freeform 84"/>
                  <p:cNvSpPr/>
                  <p:nvPr/>
                </p:nvSpPr>
                <p:spPr>
                  <a:xfrm>
                    <a:off x="4185937" y="3841578"/>
                    <a:ext cx="1395313" cy="1567990"/>
                  </a:xfrm>
                  <a:custGeom>
                    <a:avLst/>
                    <a:gdLst>
                      <a:gd name="connsiteX0" fmla="*/ 0 w 1395313"/>
                      <a:gd name="connsiteY0" fmla="*/ 15680 h 1567990"/>
                      <a:gd name="connsiteX1" fmla="*/ 219488 w 1395313"/>
                      <a:gd name="connsiteY1" fmla="*/ 0 h 1567990"/>
                      <a:gd name="connsiteX2" fmla="*/ 1222859 w 1395313"/>
                      <a:gd name="connsiteY2" fmla="*/ 1567990 h 1567990"/>
                      <a:gd name="connsiteX3" fmla="*/ 1395313 w 1395313"/>
                      <a:gd name="connsiteY3" fmla="*/ 1552311 h 1567990"/>
                    </a:gdLst>
                    <a:ahLst/>
                    <a:cxnLst>
                      <a:cxn ang="0">
                        <a:pos x="connsiteX0" y="connsiteY0"/>
                      </a:cxn>
                      <a:cxn ang="0">
                        <a:pos x="connsiteX1" y="connsiteY1"/>
                      </a:cxn>
                      <a:cxn ang="0">
                        <a:pos x="connsiteX2" y="connsiteY2"/>
                      </a:cxn>
                      <a:cxn ang="0">
                        <a:pos x="connsiteX3" y="connsiteY3"/>
                      </a:cxn>
                    </a:cxnLst>
                    <a:rect l="l" t="t" r="r" b="b"/>
                    <a:pathLst>
                      <a:path w="1395313" h="1567990">
                        <a:moveTo>
                          <a:pt x="0" y="15680"/>
                        </a:moveTo>
                        <a:lnTo>
                          <a:pt x="219488" y="0"/>
                        </a:lnTo>
                        <a:lnTo>
                          <a:pt x="1222859" y="1567990"/>
                        </a:lnTo>
                        <a:lnTo>
                          <a:pt x="1395313" y="1552311"/>
                        </a:lnTo>
                      </a:path>
                    </a:pathLst>
                  </a:custGeom>
                  <a:ln w="28575" cmpd="sng">
                    <a:solidFill>
                      <a:schemeClr val="accent6">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a:p>
                </p:txBody>
              </p:sp>
            </p:grpSp>
            <p:sp>
              <p:nvSpPr>
                <p:cNvPr id="81" name="TextBox 80"/>
                <p:cNvSpPr txBox="1"/>
                <p:nvPr/>
              </p:nvSpPr>
              <p:spPr>
                <a:xfrm>
                  <a:off x="2465555" y="3174434"/>
                  <a:ext cx="974295" cy="261610"/>
                </a:xfrm>
                <a:prstGeom prst="rect">
                  <a:avLst/>
                </a:prstGeom>
                <a:noFill/>
              </p:spPr>
              <p:txBody>
                <a:bodyPr wrap="none" rtlCol="0">
                  <a:spAutoFit/>
                </a:bodyPr>
                <a:lstStyle/>
                <a:p>
                  <a:r>
                    <a:rPr lang="en-US" sz="1100" b="1" dirty="0" smtClean="0">
                      <a:solidFill>
                        <a:schemeClr val="accent6">
                          <a:lumMod val="60000"/>
                          <a:lumOff val="40000"/>
                        </a:schemeClr>
                      </a:solidFill>
                    </a:rPr>
                    <a:t>Junction read</a:t>
                  </a:r>
                  <a:endParaRPr lang="en-US" sz="1100" b="1" dirty="0">
                    <a:solidFill>
                      <a:schemeClr val="accent6">
                        <a:lumMod val="60000"/>
                        <a:lumOff val="40000"/>
                      </a:schemeClr>
                    </a:solidFill>
                  </a:endParaRPr>
                </a:p>
              </p:txBody>
            </p:sp>
          </p:grpSp>
          <p:sp>
            <p:nvSpPr>
              <p:cNvPr id="148" name="Rectangle 147"/>
              <p:cNvSpPr/>
              <p:nvPr/>
            </p:nvSpPr>
            <p:spPr>
              <a:xfrm>
                <a:off x="3779912" y="836712"/>
                <a:ext cx="4032448" cy="1728192"/>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5" name="Straight Arrow Connector 154"/>
            <p:cNvCxnSpPr/>
            <p:nvPr/>
          </p:nvCxnSpPr>
          <p:spPr>
            <a:xfrm>
              <a:off x="3059832" y="1844824"/>
              <a:ext cx="576064" cy="0"/>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1835696" y="2519632"/>
            <a:ext cx="6696744" cy="2565552"/>
            <a:chOff x="1835696" y="2519632"/>
            <a:chExt cx="6696744" cy="2565552"/>
          </a:xfrm>
        </p:grpSpPr>
        <p:grpSp>
          <p:nvGrpSpPr>
            <p:cNvPr id="150" name="Group 149"/>
            <p:cNvGrpSpPr/>
            <p:nvPr/>
          </p:nvGrpSpPr>
          <p:grpSpPr>
            <a:xfrm>
              <a:off x="1835696" y="2852936"/>
              <a:ext cx="6696744" cy="2232248"/>
              <a:chOff x="1835696" y="2996952"/>
              <a:chExt cx="6696744" cy="2232248"/>
            </a:xfrm>
          </p:grpSpPr>
          <p:sp>
            <p:nvSpPr>
              <p:cNvPr id="97" name="Rectangle 96"/>
              <p:cNvSpPr/>
              <p:nvPr/>
            </p:nvSpPr>
            <p:spPr>
              <a:xfrm>
                <a:off x="3419374" y="4315789"/>
                <a:ext cx="4176962" cy="618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8" name="Group 97"/>
              <p:cNvGrpSpPr/>
              <p:nvPr/>
            </p:nvGrpSpPr>
            <p:grpSpPr>
              <a:xfrm>
                <a:off x="3662174" y="4136428"/>
                <a:ext cx="1255563" cy="87759"/>
                <a:chOff x="3401134" y="4017011"/>
                <a:chExt cx="3014858" cy="256677"/>
              </a:xfrm>
            </p:grpSpPr>
            <p:cxnSp>
              <p:nvCxnSpPr>
                <p:cNvPr id="116" name="Straight Connector 115"/>
                <p:cNvCxnSpPr>
                  <a:stCxn id="117" idx="3"/>
                  <a:endCxn id="120"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117" name="Rectangle 116"/>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Rectangle 117"/>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9" name="Rectangle 118"/>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0" name="Rectangle 119"/>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99" name="Group 98"/>
              <p:cNvGrpSpPr/>
              <p:nvPr/>
            </p:nvGrpSpPr>
            <p:grpSpPr>
              <a:xfrm>
                <a:off x="5786169" y="4140211"/>
                <a:ext cx="1592570" cy="83136"/>
                <a:chOff x="3787560" y="5564931"/>
                <a:chExt cx="3281170" cy="272202"/>
              </a:xfrm>
            </p:grpSpPr>
            <p:cxnSp>
              <p:nvCxnSpPr>
                <p:cNvPr id="108" name="Straight Connector 107"/>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109" name="Rectangle 108"/>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Rectangle 109"/>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Rectangle 110"/>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2" name="Rectangle 111"/>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Rectangle 112"/>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4" name="Rectangle 113"/>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Rectangle 114"/>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00" name="Rectangle 99"/>
              <p:cNvSpPr/>
              <p:nvPr/>
            </p:nvSpPr>
            <p:spPr>
              <a:xfrm>
                <a:off x="5273859" y="4315789"/>
                <a:ext cx="216079" cy="6182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01" name="Straight Connector 100"/>
              <p:cNvCxnSpPr>
                <a:stCxn id="102" idx="3"/>
              </p:cNvCxnSpPr>
              <p:nvPr/>
            </p:nvCxnSpPr>
            <p:spPr>
              <a:xfrm flipV="1">
                <a:off x="3644779" y="4021753"/>
                <a:ext cx="168521" cy="2899"/>
              </a:xfrm>
              <a:prstGeom prst="line">
                <a:avLst/>
              </a:prstGeom>
              <a:ln w="28575"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3331773" y="3886152"/>
                <a:ext cx="313006" cy="276999"/>
              </a:xfrm>
              <a:prstGeom prst="rect">
                <a:avLst/>
              </a:prstGeom>
              <a:noFill/>
            </p:spPr>
            <p:txBody>
              <a:bodyPr wrap="none" rtlCol="0">
                <a:spAutoFit/>
              </a:bodyPr>
              <a:lstStyle/>
              <a:p>
                <a:r>
                  <a:rPr lang="en-US" sz="1200" dirty="0" smtClean="0"/>
                  <a:t>/1</a:t>
                </a:r>
                <a:endParaRPr lang="en-US" sz="1200" dirty="0"/>
              </a:p>
            </p:txBody>
          </p:sp>
          <p:cxnSp>
            <p:nvCxnSpPr>
              <p:cNvPr id="103" name="Straight Connector 102"/>
              <p:cNvCxnSpPr/>
              <p:nvPr/>
            </p:nvCxnSpPr>
            <p:spPr>
              <a:xfrm flipH="1">
                <a:off x="6954847" y="4032824"/>
                <a:ext cx="163117" cy="0"/>
              </a:xfrm>
              <a:prstGeom prst="line">
                <a:avLst/>
              </a:prstGeom>
              <a:ln w="28575"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7162392" y="3885103"/>
                <a:ext cx="313006" cy="276999"/>
              </a:xfrm>
              <a:prstGeom prst="rect">
                <a:avLst/>
              </a:prstGeom>
              <a:noFill/>
            </p:spPr>
            <p:txBody>
              <a:bodyPr wrap="none" rtlCol="0">
                <a:spAutoFit/>
              </a:bodyPr>
              <a:lstStyle/>
              <a:p>
                <a:r>
                  <a:rPr lang="en-US" sz="1200" dirty="0" smtClean="0"/>
                  <a:t>/2</a:t>
                </a:r>
                <a:endParaRPr lang="en-US" sz="1200" dirty="0"/>
              </a:p>
            </p:txBody>
          </p:sp>
          <p:cxnSp>
            <p:nvCxnSpPr>
              <p:cNvPr id="105" name="Straight Connector 104"/>
              <p:cNvCxnSpPr/>
              <p:nvPr/>
            </p:nvCxnSpPr>
            <p:spPr>
              <a:xfrm flipH="1">
                <a:off x="6929595" y="3917270"/>
                <a:ext cx="146847" cy="0"/>
              </a:xfrm>
              <a:prstGeom prst="line">
                <a:avLst/>
              </a:prstGeom>
              <a:ln w="28575" cmpd="sng">
                <a:solidFill>
                  <a:srgbClr val="FAC09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080360" y="3758826"/>
                <a:ext cx="313006" cy="276999"/>
              </a:xfrm>
              <a:prstGeom prst="rect">
                <a:avLst/>
              </a:prstGeom>
              <a:noFill/>
            </p:spPr>
            <p:txBody>
              <a:bodyPr wrap="none" rtlCol="0">
                <a:spAutoFit/>
              </a:bodyPr>
              <a:lstStyle/>
              <a:p>
                <a:r>
                  <a:rPr lang="en-US" sz="1200" dirty="0" smtClean="0"/>
                  <a:t>/2</a:t>
                </a:r>
                <a:endParaRPr lang="en-US" sz="1200" dirty="0"/>
              </a:p>
            </p:txBody>
          </p:sp>
          <p:sp>
            <p:nvSpPr>
              <p:cNvPr id="107" name="Freeform 106"/>
              <p:cNvSpPr/>
              <p:nvPr/>
            </p:nvSpPr>
            <p:spPr>
              <a:xfrm>
                <a:off x="3907364" y="3642012"/>
                <a:ext cx="2744980" cy="372220"/>
              </a:xfrm>
              <a:custGeom>
                <a:avLst/>
                <a:gdLst>
                  <a:gd name="connsiteX0" fmla="*/ 0 w 4014232"/>
                  <a:gd name="connsiteY0" fmla="*/ 362887 h 544331"/>
                  <a:gd name="connsiteX1" fmla="*/ 238132 w 4014232"/>
                  <a:gd name="connsiteY1" fmla="*/ 362887 h 544331"/>
                  <a:gd name="connsiteX2" fmla="*/ 2392663 w 4014232"/>
                  <a:gd name="connsiteY2" fmla="*/ 0 h 544331"/>
                  <a:gd name="connsiteX3" fmla="*/ 3900835 w 4014232"/>
                  <a:gd name="connsiteY3" fmla="*/ 544331 h 544331"/>
                  <a:gd name="connsiteX4" fmla="*/ 4014232 w 4014232"/>
                  <a:gd name="connsiteY4" fmla="*/ 544331 h 544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232" h="544331">
                    <a:moveTo>
                      <a:pt x="0" y="362887"/>
                    </a:moveTo>
                    <a:lnTo>
                      <a:pt x="238132" y="362887"/>
                    </a:lnTo>
                    <a:lnTo>
                      <a:pt x="2392663" y="0"/>
                    </a:lnTo>
                    <a:lnTo>
                      <a:pt x="3900835" y="544331"/>
                    </a:lnTo>
                    <a:lnTo>
                      <a:pt x="4014232" y="544331"/>
                    </a:lnTo>
                  </a:path>
                </a:pathLst>
              </a:custGeom>
              <a:ln w="28575" cmpd="sng">
                <a:solidFill>
                  <a:srgbClr val="F9BF93"/>
                </a:solidFill>
                <a:headEnd type="none"/>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pic>
            <p:nvPicPr>
              <p:cNvPr id="93" name="Picture 92" descr="FI-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284984"/>
                <a:ext cx="1299472" cy="1626655"/>
              </a:xfrm>
              <a:prstGeom prst="rect">
                <a:avLst/>
              </a:prstGeom>
            </p:spPr>
          </p:pic>
          <p:sp>
            <p:nvSpPr>
              <p:cNvPr id="96" name="TextBox 95"/>
              <p:cNvSpPr txBox="1"/>
              <p:nvPr/>
            </p:nvSpPr>
            <p:spPr>
              <a:xfrm>
                <a:off x="3419872" y="3212976"/>
                <a:ext cx="5040560" cy="523220"/>
              </a:xfrm>
              <a:prstGeom prst="rect">
                <a:avLst/>
              </a:prstGeom>
              <a:noFill/>
            </p:spPr>
            <p:txBody>
              <a:bodyPr wrap="square" rtlCol="0">
                <a:spAutoFit/>
              </a:bodyPr>
              <a:lstStyle/>
              <a:p>
                <a:r>
                  <a:rPr lang="en-US" sz="1400" b="1" dirty="0" smtClean="0"/>
                  <a:t>In </a:t>
                </a:r>
                <a:r>
                  <a:rPr lang="en-US" sz="1400" b="1" dirty="0" err="1" smtClean="0"/>
                  <a:t>silico</a:t>
                </a:r>
                <a:r>
                  <a:rPr lang="en-US" sz="1400" b="1" dirty="0" smtClean="0"/>
                  <a:t> Validation of Fusion Prediction &amp; Visualization </a:t>
                </a:r>
                <a:endParaRPr lang="en-US" sz="1400" b="1" dirty="0"/>
              </a:p>
              <a:p>
                <a:endParaRPr lang="en-US" sz="1400" b="1" dirty="0"/>
              </a:p>
            </p:txBody>
          </p:sp>
          <p:pic>
            <p:nvPicPr>
              <p:cNvPr id="121" name="Picture 120"/>
              <p:cNvPicPr>
                <a:picLocks noChangeAspect="1"/>
              </p:cNvPicPr>
              <p:nvPr/>
            </p:nvPicPr>
            <p:blipFill>
              <a:blip r:embed="rId3"/>
              <a:stretch>
                <a:fillRect/>
              </a:stretch>
            </p:blipFill>
            <p:spPr>
              <a:xfrm>
                <a:off x="7596337" y="4418510"/>
                <a:ext cx="792088" cy="522657"/>
              </a:xfrm>
              <a:prstGeom prst="rect">
                <a:avLst/>
              </a:prstGeom>
            </p:spPr>
          </p:pic>
          <p:grpSp>
            <p:nvGrpSpPr>
              <p:cNvPr id="128" name="Group 127"/>
              <p:cNvGrpSpPr/>
              <p:nvPr/>
            </p:nvGrpSpPr>
            <p:grpSpPr>
              <a:xfrm>
                <a:off x="3680229" y="4565377"/>
                <a:ext cx="3700083" cy="87759"/>
                <a:chOff x="3401134" y="4017011"/>
                <a:chExt cx="8884639" cy="256677"/>
              </a:xfrm>
            </p:grpSpPr>
            <p:cxnSp>
              <p:nvCxnSpPr>
                <p:cNvPr id="129" name="Straight Connector 128"/>
                <p:cNvCxnSpPr>
                  <a:stCxn id="130" idx="3"/>
                  <a:endCxn id="141" idx="3"/>
                </p:cNvCxnSpPr>
                <p:nvPr/>
              </p:nvCxnSpPr>
              <p:spPr>
                <a:xfrm>
                  <a:off x="3787559" y="4145351"/>
                  <a:ext cx="8498214" cy="13065"/>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1" name="Rectangle 130"/>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2" name="Rectangle 131"/>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34" name="Group 133"/>
              <p:cNvGrpSpPr/>
              <p:nvPr/>
            </p:nvGrpSpPr>
            <p:grpSpPr>
              <a:xfrm>
                <a:off x="6422882" y="4570000"/>
                <a:ext cx="957430" cy="83136"/>
                <a:chOff x="5096138" y="5564931"/>
                <a:chExt cx="1972592" cy="272202"/>
              </a:xfrm>
            </p:grpSpPr>
            <p:sp>
              <p:nvSpPr>
                <p:cNvPr id="138" name="Rectangle 137"/>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Rectangle 138"/>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0" name="Rectangle 139"/>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Rectangle 140"/>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Rectangle 141"/>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7" name="TextBox 146"/>
              <p:cNvSpPr txBox="1"/>
              <p:nvPr/>
            </p:nvSpPr>
            <p:spPr>
              <a:xfrm>
                <a:off x="4108577" y="4694947"/>
                <a:ext cx="2779151" cy="246221"/>
              </a:xfrm>
              <a:prstGeom prst="rect">
                <a:avLst/>
              </a:prstGeom>
              <a:noFill/>
            </p:spPr>
            <p:txBody>
              <a:bodyPr wrap="none" rtlCol="0">
                <a:spAutoFit/>
              </a:bodyPr>
              <a:lstStyle/>
              <a:p>
                <a:r>
                  <a:rPr lang="en-US" sz="1000" dirty="0" smtClean="0"/>
                  <a:t>De novo Reconstruction of Fusion Transcripts</a:t>
                </a:r>
                <a:endParaRPr lang="en-US" sz="1000" dirty="0"/>
              </a:p>
            </p:txBody>
          </p:sp>
          <p:sp>
            <p:nvSpPr>
              <p:cNvPr id="149" name="Rectangle 148"/>
              <p:cNvSpPr/>
              <p:nvPr/>
            </p:nvSpPr>
            <p:spPr>
              <a:xfrm>
                <a:off x="1835696" y="2996952"/>
                <a:ext cx="6696744" cy="2232248"/>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6" name="Straight Arrow Connector 155"/>
            <p:cNvCxnSpPr/>
            <p:nvPr/>
          </p:nvCxnSpPr>
          <p:spPr>
            <a:xfrm>
              <a:off x="5796136" y="2519632"/>
              <a:ext cx="0" cy="288032"/>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1115616" y="5085184"/>
            <a:ext cx="7416824" cy="1224136"/>
            <a:chOff x="1115616" y="5085184"/>
            <a:chExt cx="7416824" cy="1224136"/>
          </a:xfrm>
        </p:grpSpPr>
        <p:sp>
          <p:nvSpPr>
            <p:cNvPr id="124" name="TextBox 123"/>
            <p:cNvSpPr txBox="1"/>
            <p:nvPr/>
          </p:nvSpPr>
          <p:spPr>
            <a:xfrm>
              <a:off x="1763688" y="5445224"/>
              <a:ext cx="2250411" cy="400110"/>
            </a:xfrm>
            <a:prstGeom prst="rect">
              <a:avLst/>
            </a:prstGeom>
            <a:noFill/>
          </p:spPr>
          <p:txBody>
            <a:bodyPr wrap="none" rtlCol="0">
              <a:spAutoFit/>
            </a:bodyPr>
            <a:lstStyle/>
            <a:p>
              <a:r>
                <a:rPr lang="en-US" sz="2000" b="1" dirty="0" err="1" smtClean="0"/>
                <a:t>FusionAnnotator</a:t>
              </a:r>
              <a:endParaRPr lang="en-US" sz="2000" b="1" dirty="0" smtClean="0"/>
            </a:p>
          </p:txBody>
        </p:sp>
        <p:sp>
          <p:nvSpPr>
            <p:cNvPr id="125" name="TextBox 124"/>
            <p:cNvSpPr txBox="1"/>
            <p:nvPr/>
          </p:nvSpPr>
          <p:spPr>
            <a:xfrm>
              <a:off x="5667353" y="5445224"/>
              <a:ext cx="2620980" cy="400110"/>
            </a:xfrm>
            <a:prstGeom prst="rect">
              <a:avLst/>
            </a:prstGeom>
            <a:noFill/>
          </p:spPr>
          <p:txBody>
            <a:bodyPr wrap="none" rtlCol="0">
              <a:spAutoFit/>
            </a:bodyPr>
            <a:lstStyle/>
            <a:p>
              <a:r>
                <a:rPr lang="en-US" sz="2000" b="1" dirty="0" err="1" smtClean="0"/>
                <a:t>FusionCodingEffect</a:t>
              </a:r>
              <a:endParaRPr lang="en-US" sz="2000" b="1" dirty="0"/>
            </a:p>
          </p:txBody>
        </p:sp>
        <p:sp>
          <p:nvSpPr>
            <p:cNvPr id="126" name="TextBox 125"/>
            <p:cNvSpPr txBox="1"/>
            <p:nvPr/>
          </p:nvSpPr>
          <p:spPr>
            <a:xfrm>
              <a:off x="1187624" y="5857527"/>
              <a:ext cx="3553427" cy="307777"/>
            </a:xfrm>
            <a:prstGeom prst="rect">
              <a:avLst/>
            </a:prstGeom>
            <a:noFill/>
          </p:spPr>
          <p:txBody>
            <a:bodyPr wrap="none" rtlCol="0">
              <a:spAutoFit/>
            </a:bodyPr>
            <a:lstStyle/>
            <a:p>
              <a:r>
                <a:rPr lang="en-US" sz="1400" dirty="0" smtClean="0"/>
                <a:t>[Cosmic, </a:t>
              </a:r>
              <a:r>
                <a:rPr lang="en-US" sz="1400" dirty="0" err="1" smtClean="0"/>
                <a:t>Mitelman</a:t>
              </a:r>
              <a:r>
                <a:rPr lang="en-US" sz="1400" dirty="0" smtClean="0"/>
                <a:t>, </a:t>
              </a:r>
              <a:r>
                <a:rPr lang="en-US" sz="1400" dirty="0" err="1" smtClean="0"/>
                <a:t>ChimerPub</a:t>
              </a:r>
              <a:r>
                <a:rPr lang="en-US" sz="1400" dirty="0" smtClean="0"/>
                <a:t>, TCGA, </a:t>
              </a:r>
              <a:r>
                <a:rPr lang="is-IS" sz="1400" dirty="0" smtClean="0"/>
                <a:t>…]</a:t>
              </a:r>
              <a:endParaRPr lang="en-US" sz="1400" dirty="0"/>
            </a:p>
          </p:txBody>
        </p:sp>
        <p:sp>
          <p:nvSpPr>
            <p:cNvPr id="127" name="TextBox 126"/>
            <p:cNvSpPr txBox="1"/>
            <p:nvPr/>
          </p:nvSpPr>
          <p:spPr>
            <a:xfrm>
              <a:off x="5816213" y="5786100"/>
              <a:ext cx="2090398" cy="523220"/>
            </a:xfrm>
            <a:prstGeom prst="rect">
              <a:avLst/>
            </a:prstGeom>
            <a:noFill/>
          </p:spPr>
          <p:txBody>
            <a:bodyPr wrap="none" rtlCol="0">
              <a:spAutoFit/>
            </a:bodyPr>
            <a:lstStyle/>
            <a:p>
              <a:pPr algn="ctr"/>
              <a:r>
                <a:rPr lang="en-US" sz="1400" dirty="0" err="1" smtClean="0"/>
                <a:t>InFrame</a:t>
              </a:r>
              <a:endParaRPr lang="en-US" sz="1400" dirty="0" smtClean="0"/>
            </a:p>
            <a:p>
              <a:pPr algn="ctr"/>
              <a:r>
                <a:rPr lang="en-US" sz="1400" dirty="0" smtClean="0"/>
                <a:t>DNA-binding ---- </a:t>
              </a:r>
              <a:r>
                <a:rPr lang="is-IS" sz="1400" dirty="0" smtClean="0"/>
                <a:t>Kinase</a:t>
              </a:r>
              <a:endParaRPr lang="en-US" sz="1400" dirty="0"/>
            </a:p>
          </p:txBody>
        </p:sp>
        <p:sp>
          <p:nvSpPr>
            <p:cNvPr id="152" name="Rectangle 151"/>
            <p:cNvSpPr/>
            <p:nvPr/>
          </p:nvSpPr>
          <p:spPr>
            <a:xfrm>
              <a:off x="1115616" y="5445224"/>
              <a:ext cx="3672408" cy="864096"/>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5436096" y="5445224"/>
              <a:ext cx="3096344" cy="864096"/>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8" name="Straight Arrow Connector 157"/>
            <p:cNvCxnSpPr>
              <a:endCxn id="125" idx="0"/>
            </p:cNvCxnSpPr>
            <p:nvPr/>
          </p:nvCxnSpPr>
          <p:spPr>
            <a:xfrm>
              <a:off x="6948264" y="5085184"/>
              <a:ext cx="29579" cy="360040"/>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endCxn id="124" idx="0"/>
            </p:cNvCxnSpPr>
            <p:nvPr/>
          </p:nvCxnSpPr>
          <p:spPr>
            <a:xfrm flipH="1">
              <a:off x="2888894" y="5085184"/>
              <a:ext cx="26922" cy="360040"/>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60627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79512" y="116632"/>
            <a:ext cx="8784976" cy="1080120"/>
          </a:xfrm>
        </p:spPr>
        <p:txBody>
          <a:bodyPr/>
          <a:lstStyle/>
          <a:p>
            <a:pPr algn="ctr">
              <a:buFont typeface="Arial" charset="0"/>
              <a:buNone/>
            </a:pPr>
            <a:r>
              <a:rPr lang="en-US" sz="4400" b="1" dirty="0" smtClean="0">
                <a:latin typeface="Calibri" charset="0"/>
                <a:ea typeface="ＭＳ Ｐゴシック" charset="0"/>
              </a:rPr>
              <a:t>Time for Fusion Lab</a:t>
            </a:r>
            <a:endParaRPr lang="en-US" sz="4400" b="1" dirty="0">
              <a:latin typeface="Calibri" charset="0"/>
              <a:ea typeface="ＭＳ Ｐゴシック" charset="0"/>
            </a:endParaRPr>
          </a:p>
        </p:txBody>
      </p:sp>
      <p:pic>
        <p:nvPicPr>
          <p:cNvPr id="3" name="Picture 2"/>
          <p:cNvPicPr>
            <a:picLocks noChangeAspect="1"/>
          </p:cNvPicPr>
          <p:nvPr/>
        </p:nvPicPr>
        <p:blipFill>
          <a:blip r:embed="rId3"/>
          <a:stretch>
            <a:fillRect/>
          </a:stretch>
        </p:blipFill>
        <p:spPr>
          <a:xfrm>
            <a:off x="2339752" y="1300995"/>
            <a:ext cx="4662140" cy="479230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Examples of Fusions With </a:t>
            </a:r>
            <a:r>
              <a:rPr lang="en-US" sz="3200" dirty="0" smtClean="0"/>
              <a:t>Understood </a:t>
            </a:r>
            <a:br>
              <a:rPr lang="en-US" sz="3200" dirty="0" smtClean="0"/>
            </a:br>
            <a:r>
              <a:rPr lang="en-US" sz="3200" dirty="0" smtClean="0"/>
              <a:t>Cancer</a:t>
            </a:r>
            <a:r>
              <a:rPr lang="en-US" sz="3200" dirty="0" smtClean="0"/>
              <a:t>-driving Mechanisms</a:t>
            </a:r>
            <a:endParaRPr lang="en-US" sz="3200" dirty="0"/>
          </a:p>
        </p:txBody>
      </p:sp>
      <p:sp>
        <p:nvSpPr>
          <p:cNvPr id="3" name="Content Placeholder 2"/>
          <p:cNvSpPr>
            <a:spLocks noGrp="1"/>
          </p:cNvSpPr>
          <p:nvPr>
            <p:ph idx="1"/>
          </p:nvPr>
        </p:nvSpPr>
        <p:spPr>
          <a:xfrm>
            <a:off x="683568" y="1628800"/>
            <a:ext cx="8092008" cy="4724400"/>
          </a:xfrm>
        </p:spPr>
        <p:txBody>
          <a:bodyPr/>
          <a:lstStyle/>
          <a:p>
            <a:pPr marL="514350" indent="-514350">
              <a:buFont typeface="+mj-lt"/>
              <a:buAutoNum type="arabicPeriod"/>
            </a:pPr>
            <a:r>
              <a:rPr lang="en-US" dirty="0" smtClean="0"/>
              <a:t>BCR—ABL1  in chronic </a:t>
            </a:r>
            <a:r>
              <a:rPr lang="en-US" dirty="0" err="1" smtClean="0"/>
              <a:t>myelogenous</a:t>
            </a:r>
            <a:r>
              <a:rPr lang="en-US" dirty="0" smtClean="0"/>
              <a:t> </a:t>
            </a:r>
            <a:r>
              <a:rPr lang="en-US" dirty="0" smtClean="0"/>
              <a:t>leukemia</a:t>
            </a:r>
          </a:p>
          <a:p>
            <a:pPr marL="514350" indent="-514350">
              <a:buFont typeface="+mj-lt"/>
              <a:buAutoNum type="arabicPeriod"/>
            </a:pPr>
            <a:r>
              <a:rPr lang="en-US" dirty="0"/>
              <a:t>EWS—FLI1 in </a:t>
            </a:r>
            <a:r>
              <a:rPr lang="en-US" dirty="0" err="1"/>
              <a:t>Ewings</a:t>
            </a:r>
            <a:r>
              <a:rPr lang="en-US" dirty="0"/>
              <a:t> sarcoma</a:t>
            </a:r>
          </a:p>
          <a:p>
            <a:pPr marL="514350" indent="-514350">
              <a:buFont typeface="+mj-lt"/>
              <a:buAutoNum type="arabicPeriod"/>
            </a:pPr>
            <a:r>
              <a:rPr lang="en-US" dirty="0"/>
              <a:t>SS18—SSX in synovial </a:t>
            </a:r>
            <a:r>
              <a:rPr lang="en-US" dirty="0" smtClean="0"/>
              <a:t>sarcoma</a:t>
            </a:r>
            <a:endParaRPr lang="en-US" dirty="0" smtClean="0"/>
          </a:p>
          <a:p>
            <a:pPr marL="514350" indent="-514350">
              <a:buFont typeface="+mj-lt"/>
              <a:buAutoNum type="arabicPeriod"/>
            </a:pPr>
            <a:r>
              <a:rPr lang="en-US" dirty="0"/>
              <a:t>TMPRSS2-[ERG/ETV1] in </a:t>
            </a:r>
            <a:r>
              <a:rPr lang="en-US" dirty="0" smtClean="0"/>
              <a:t>prostate </a:t>
            </a:r>
            <a:r>
              <a:rPr lang="en-US" dirty="0"/>
              <a:t>c</a:t>
            </a:r>
            <a:r>
              <a:rPr lang="en-US" dirty="0" smtClean="0"/>
              <a:t>ancer</a:t>
            </a:r>
            <a:endParaRPr lang="en-US" dirty="0" smtClean="0"/>
          </a:p>
          <a:p>
            <a:pPr marL="514350" indent="-514350">
              <a:buFont typeface="+mj-lt"/>
              <a:buAutoNum type="arabicPeriod"/>
            </a:pPr>
            <a:r>
              <a:rPr lang="en-US" dirty="0"/>
              <a:t>IGH-MYC </a:t>
            </a:r>
            <a:r>
              <a:rPr lang="en-US" dirty="0" smtClean="0"/>
              <a:t>in </a:t>
            </a:r>
            <a:r>
              <a:rPr lang="en-US" dirty="0" err="1"/>
              <a:t>Burkitt’s</a:t>
            </a:r>
            <a:r>
              <a:rPr lang="en-US" dirty="0"/>
              <a:t> </a:t>
            </a:r>
            <a:r>
              <a:rPr lang="en-US" dirty="0"/>
              <a:t>l</a:t>
            </a:r>
            <a:r>
              <a:rPr lang="en-US" dirty="0" smtClean="0"/>
              <a:t>ymphoma</a:t>
            </a:r>
            <a:endParaRPr lang="en-US" dirty="0" smtClean="0"/>
          </a:p>
          <a:p>
            <a:pPr marL="514350" indent="-514350">
              <a:buFont typeface="+mj-lt"/>
              <a:buAutoNum type="arabicPeriod"/>
            </a:pPr>
            <a:r>
              <a:rPr lang="en-US" dirty="0"/>
              <a:t>MYB-NFIB in adenoid cystic </a:t>
            </a:r>
            <a:r>
              <a:rPr lang="en-US" dirty="0" smtClean="0"/>
              <a:t>carcinomas</a:t>
            </a:r>
          </a:p>
          <a:p>
            <a:pPr marL="514350" indent="-514350">
              <a:buFont typeface="+mj-lt"/>
              <a:buAutoNum type="arabicPeriod"/>
            </a:pPr>
            <a:r>
              <a:rPr lang="en-US" dirty="0" smtClean="0"/>
              <a:t>LACTB2</a:t>
            </a:r>
            <a:r>
              <a:rPr lang="en-US" dirty="0"/>
              <a:t>-NCOA2 </a:t>
            </a:r>
            <a:r>
              <a:rPr lang="en-US" dirty="0" smtClean="0"/>
              <a:t>in </a:t>
            </a:r>
            <a:r>
              <a:rPr lang="en-US" dirty="0"/>
              <a:t>c</a:t>
            </a:r>
            <a:r>
              <a:rPr lang="en-US" dirty="0" smtClean="0"/>
              <a:t>olorectal </a:t>
            </a:r>
            <a:r>
              <a:rPr lang="en-US" dirty="0"/>
              <a:t>c</a:t>
            </a:r>
            <a:r>
              <a:rPr lang="en-US" dirty="0" smtClean="0"/>
              <a:t>ancer</a:t>
            </a:r>
            <a:endParaRPr lang="en-US" dirty="0" smtClean="0"/>
          </a:p>
          <a:p>
            <a:pPr marL="514350" indent="-514350">
              <a:buFont typeface="+mj-lt"/>
              <a:buAutoNum type="arabicPeriod"/>
            </a:pPr>
            <a:r>
              <a:rPr lang="en-US" dirty="0"/>
              <a:t>MYB-QKI </a:t>
            </a:r>
            <a:r>
              <a:rPr lang="en-US" dirty="0" smtClean="0"/>
              <a:t>in </a:t>
            </a:r>
            <a:r>
              <a:rPr lang="en-US" dirty="0" err="1"/>
              <a:t>angiocentric</a:t>
            </a:r>
            <a:r>
              <a:rPr lang="en-US" dirty="0"/>
              <a:t> </a:t>
            </a:r>
            <a:r>
              <a:rPr lang="en-US" dirty="0" err="1" smtClean="0"/>
              <a:t>glioma</a:t>
            </a:r>
            <a:endParaRPr lang="en-US" dirty="0" smtClean="0"/>
          </a:p>
          <a:p>
            <a:pPr marL="0"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1081238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sz="3200" dirty="0" smtClean="0"/>
              <a:t>Classification of Gene Fusion Consequences</a:t>
            </a:r>
            <a:endParaRPr lang="en-US" sz="3200" dirty="0"/>
          </a:p>
        </p:txBody>
      </p:sp>
      <p:pic>
        <p:nvPicPr>
          <p:cNvPr id="4" name="Picture 3" descr="bcr_abl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440" y="2617192"/>
            <a:ext cx="3987800" cy="2540000"/>
          </a:xfrm>
          <a:prstGeom prst="rect">
            <a:avLst/>
          </a:prstGeom>
        </p:spPr>
      </p:pic>
      <p:sp>
        <p:nvSpPr>
          <p:cNvPr id="5" name="TextBox 4"/>
          <p:cNvSpPr txBox="1"/>
          <p:nvPr/>
        </p:nvSpPr>
        <p:spPr>
          <a:xfrm>
            <a:off x="1630220" y="1794302"/>
            <a:ext cx="6112972" cy="338554"/>
          </a:xfrm>
          <a:prstGeom prst="rect">
            <a:avLst/>
          </a:prstGeom>
          <a:noFill/>
        </p:spPr>
        <p:txBody>
          <a:bodyPr wrap="none" rtlCol="0">
            <a:spAutoFit/>
          </a:bodyPr>
          <a:lstStyle/>
          <a:p>
            <a:r>
              <a:rPr lang="en-US" sz="1600" b="1" dirty="0" smtClean="0"/>
              <a:t>(ex. 1</a:t>
            </a:r>
            <a:r>
              <a:rPr lang="en-US" sz="1600" b="1" dirty="0"/>
              <a:t>)</a:t>
            </a:r>
            <a:r>
              <a:rPr lang="en-US" sz="1600" b="1" dirty="0" smtClean="0"/>
              <a:t>   BCR-ABL1 fusion </a:t>
            </a:r>
            <a:r>
              <a:rPr lang="en-US" sz="1600" b="1" dirty="0"/>
              <a:t>in Chronic </a:t>
            </a:r>
            <a:r>
              <a:rPr lang="en-US" sz="1600" b="1" dirty="0" err="1" smtClean="0"/>
              <a:t>Myelogenous</a:t>
            </a:r>
            <a:r>
              <a:rPr lang="en-US" sz="1600" b="1" dirty="0" smtClean="0"/>
              <a:t> Leukemia</a:t>
            </a:r>
            <a:endParaRPr lang="en-US" sz="1600" b="1" dirty="0"/>
          </a:p>
        </p:txBody>
      </p:sp>
      <p:sp>
        <p:nvSpPr>
          <p:cNvPr id="6" name="TextBox 5"/>
          <p:cNvSpPr txBox="1"/>
          <p:nvPr/>
        </p:nvSpPr>
        <p:spPr>
          <a:xfrm>
            <a:off x="1952352" y="2802414"/>
            <a:ext cx="686606" cy="338554"/>
          </a:xfrm>
          <a:prstGeom prst="rect">
            <a:avLst/>
          </a:prstGeom>
          <a:noFill/>
        </p:spPr>
        <p:txBody>
          <a:bodyPr wrap="none" rtlCol="0">
            <a:spAutoFit/>
          </a:bodyPr>
          <a:lstStyle/>
          <a:p>
            <a:r>
              <a:rPr lang="en-US" sz="1600" dirty="0" smtClean="0"/>
              <a:t>ABL1</a:t>
            </a:r>
            <a:endParaRPr lang="en-US" sz="1600" dirty="0"/>
          </a:p>
        </p:txBody>
      </p:sp>
      <p:sp>
        <p:nvSpPr>
          <p:cNvPr id="7" name="TextBox 6"/>
          <p:cNvSpPr txBox="1"/>
          <p:nvPr/>
        </p:nvSpPr>
        <p:spPr>
          <a:xfrm>
            <a:off x="1982547" y="3810526"/>
            <a:ext cx="617877" cy="338554"/>
          </a:xfrm>
          <a:prstGeom prst="rect">
            <a:avLst/>
          </a:prstGeom>
          <a:noFill/>
        </p:spPr>
        <p:txBody>
          <a:bodyPr wrap="none" rtlCol="0">
            <a:spAutoFit/>
          </a:bodyPr>
          <a:lstStyle/>
          <a:p>
            <a:r>
              <a:rPr lang="en-US" sz="1600" dirty="0" smtClean="0"/>
              <a:t>BCR</a:t>
            </a:r>
            <a:endParaRPr lang="en-US" sz="1600" dirty="0"/>
          </a:p>
        </p:txBody>
      </p:sp>
      <p:sp>
        <p:nvSpPr>
          <p:cNvPr id="8" name="TextBox 7"/>
          <p:cNvSpPr txBox="1"/>
          <p:nvPr/>
        </p:nvSpPr>
        <p:spPr>
          <a:xfrm>
            <a:off x="1484286" y="4674622"/>
            <a:ext cx="1188146" cy="338554"/>
          </a:xfrm>
          <a:prstGeom prst="rect">
            <a:avLst/>
          </a:prstGeom>
          <a:noFill/>
        </p:spPr>
        <p:txBody>
          <a:bodyPr wrap="none" rtlCol="0">
            <a:spAutoFit/>
          </a:bodyPr>
          <a:lstStyle/>
          <a:p>
            <a:r>
              <a:rPr lang="en-US" sz="1600" dirty="0" smtClean="0"/>
              <a:t>BCR-ABL1</a:t>
            </a:r>
            <a:endParaRPr lang="en-US" sz="1600" dirty="0"/>
          </a:p>
        </p:txBody>
      </p:sp>
      <p:sp>
        <p:nvSpPr>
          <p:cNvPr id="9" name="TextBox 8"/>
          <p:cNvSpPr txBox="1"/>
          <p:nvPr/>
        </p:nvSpPr>
        <p:spPr>
          <a:xfrm>
            <a:off x="6503565" y="5312241"/>
            <a:ext cx="1236787" cy="276999"/>
          </a:xfrm>
          <a:prstGeom prst="rect">
            <a:avLst/>
          </a:prstGeom>
          <a:noFill/>
        </p:spPr>
        <p:txBody>
          <a:bodyPr wrap="none" rtlCol="0">
            <a:spAutoFit/>
          </a:bodyPr>
          <a:lstStyle/>
          <a:p>
            <a:r>
              <a:rPr lang="en-US" sz="1200" dirty="0" err="1" smtClean="0"/>
              <a:t>Mitelman</a:t>
            </a:r>
            <a:r>
              <a:rPr lang="en-US" sz="1200" dirty="0" smtClean="0"/>
              <a:t>, 2007</a:t>
            </a:r>
            <a:endParaRPr lang="en-US" sz="1200" dirty="0"/>
          </a:p>
        </p:txBody>
      </p:sp>
      <p:sp>
        <p:nvSpPr>
          <p:cNvPr id="10" name="TextBox 9"/>
          <p:cNvSpPr txBox="1"/>
          <p:nvPr/>
        </p:nvSpPr>
        <p:spPr>
          <a:xfrm>
            <a:off x="35496" y="6392361"/>
            <a:ext cx="509575" cy="276999"/>
          </a:xfrm>
          <a:prstGeom prst="rect">
            <a:avLst/>
          </a:prstGeom>
          <a:noFill/>
        </p:spPr>
        <p:txBody>
          <a:bodyPr wrap="none" rtlCol="0">
            <a:spAutoFit/>
          </a:bodyPr>
          <a:lstStyle/>
          <a:p>
            <a:r>
              <a:rPr lang="en-US" sz="1200" dirty="0" err="1" smtClean="0"/>
              <a:t>awm</a:t>
            </a:r>
            <a:endParaRPr lang="en-US" sz="1200" dirty="0"/>
          </a:p>
        </p:txBody>
      </p:sp>
      <p:sp>
        <p:nvSpPr>
          <p:cNvPr id="11" name="TextBox 10"/>
          <p:cNvSpPr txBox="1"/>
          <p:nvPr/>
        </p:nvSpPr>
        <p:spPr>
          <a:xfrm>
            <a:off x="1136137" y="5939988"/>
            <a:ext cx="7036263" cy="369332"/>
          </a:xfrm>
          <a:prstGeom prst="rect">
            <a:avLst/>
          </a:prstGeom>
          <a:noFill/>
        </p:spPr>
        <p:txBody>
          <a:bodyPr wrap="none" rtlCol="0">
            <a:spAutoFit/>
          </a:bodyPr>
          <a:lstStyle/>
          <a:p>
            <a:r>
              <a:rPr lang="en-US" sz="1800" dirty="0" smtClean="0"/>
              <a:t>Fusion protein is a constitutively active kinase signaling proliferation</a:t>
            </a:r>
            <a:endParaRPr lang="en-US" sz="1800" dirty="0"/>
          </a:p>
        </p:txBody>
      </p:sp>
      <p:sp>
        <p:nvSpPr>
          <p:cNvPr id="12" name="TextBox 11"/>
          <p:cNvSpPr txBox="1"/>
          <p:nvPr/>
        </p:nvSpPr>
        <p:spPr>
          <a:xfrm>
            <a:off x="6876256" y="2852936"/>
            <a:ext cx="1432040" cy="307777"/>
          </a:xfrm>
          <a:prstGeom prst="rect">
            <a:avLst/>
          </a:prstGeom>
          <a:noFill/>
        </p:spPr>
        <p:txBody>
          <a:bodyPr wrap="none" rtlCol="0">
            <a:spAutoFit/>
          </a:bodyPr>
          <a:lstStyle/>
          <a:p>
            <a:r>
              <a:rPr lang="en-US" sz="1400" dirty="0" smtClean="0"/>
              <a:t>Tyrosine kinase</a:t>
            </a:r>
            <a:endParaRPr lang="en-US" sz="1400" dirty="0"/>
          </a:p>
        </p:txBody>
      </p:sp>
      <p:sp>
        <p:nvSpPr>
          <p:cNvPr id="13" name="TextBox 12"/>
          <p:cNvSpPr txBox="1"/>
          <p:nvPr/>
        </p:nvSpPr>
        <p:spPr>
          <a:xfrm>
            <a:off x="1115616" y="1023119"/>
            <a:ext cx="6912768" cy="461665"/>
          </a:xfrm>
          <a:prstGeom prst="rect">
            <a:avLst/>
          </a:prstGeom>
          <a:solidFill>
            <a:srgbClr val="F2DCDB"/>
          </a:solidFill>
        </p:spPr>
        <p:txBody>
          <a:bodyPr wrap="square" rtlCol="0">
            <a:spAutoFit/>
          </a:bodyPr>
          <a:lstStyle/>
          <a:p>
            <a:pPr algn="ctr"/>
            <a:r>
              <a:rPr lang="en-US" dirty="0" smtClean="0"/>
              <a:t>Creation of a fusion protein: constitutive kinase</a:t>
            </a:r>
            <a:endParaRPr lang="en-US" dirty="0"/>
          </a:p>
        </p:txBody>
      </p:sp>
    </p:spTree>
    <p:extLst>
      <p:ext uri="{BB962C8B-B14F-4D97-AF65-F5344CB8AC3E}">
        <p14:creationId xmlns:p14="http://schemas.microsoft.com/office/powerpoint/2010/main" val="35349661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Screen Shot 2018-03-13 at 12.23.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3573016"/>
            <a:ext cx="4536504" cy="2788247"/>
          </a:xfrm>
          <a:prstGeom prst="rect">
            <a:avLst/>
          </a:prstGeom>
        </p:spPr>
      </p:pic>
      <p:pic>
        <p:nvPicPr>
          <p:cNvPr id="5" name="Picture 4" descr="Screen Shot 2018-03-13 at 12.21.3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36" y="1484784"/>
            <a:ext cx="4608512" cy="1964585"/>
          </a:xfrm>
          <a:prstGeom prst="rect">
            <a:avLst/>
          </a:prstGeom>
        </p:spPr>
      </p:pic>
      <p:sp>
        <p:nvSpPr>
          <p:cNvPr id="6" name="Title 1"/>
          <p:cNvSpPr txBox="1">
            <a:spLocks/>
          </p:cNvSpPr>
          <p:nvPr/>
        </p:nvSpPr>
        <p:spPr bwMode="auto">
          <a:xfrm>
            <a:off x="152400" y="-234280"/>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sp>
        <p:nvSpPr>
          <p:cNvPr id="7" name="TextBox 6"/>
          <p:cNvSpPr txBox="1"/>
          <p:nvPr/>
        </p:nvSpPr>
        <p:spPr>
          <a:xfrm>
            <a:off x="2160849" y="1196752"/>
            <a:ext cx="4859423" cy="400110"/>
          </a:xfrm>
          <a:prstGeom prst="rect">
            <a:avLst/>
          </a:prstGeom>
          <a:noFill/>
        </p:spPr>
        <p:txBody>
          <a:bodyPr wrap="none" rtlCol="0">
            <a:spAutoFit/>
          </a:bodyPr>
          <a:lstStyle/>
          <a:p>
            <a:r>
              <a:rPr lang="en-US" sz="2000" b="1" dirty="0" smtClean="0"/>
              <a:t>(ex. </a:t>
            </a:r>
            <a:r>
              <a:rPr lang="en-US" sz="2000" b="1" dirty="0" smtClean="0"/>
              <a:t>2)  </a:t>
            </a:r>
            <a:r>
              <a:rPr lang="en-US" sz="2000" b="1" dirty="0" smtClean="0"/>
              <a:t>EWS—FLI1 in </a:t>
            </a:r>
            <a:r>
              <a:rPr lang="en-US" sz="2000" b="1" dirty="0" err="1" smtClean="0"/>
              <a:t>Ewings</a:t>
            </a:r>
            <a:r>
              <a:rPr lang="en-US" sz="2000" b="1" dirty="0" smtClean="0"/>
              <a:t> Sarcoma</a:t>
            </a:r>
            <a:endParaRPr lang="en-US" sz="2000" b="1" dirty="0"/>
          </a:p>
        </p:txBody>
      </p:sp>
      <p:sp>
        <p:nvSpPr>
          <p:cNvPr id="9" name="TextBox 8"/>
          <p:cNvSpPr txBox="1"/>
          <p:nvPr/>
        </p:nvSpPr>
        <p:spPr>
          <a:xfrm>
            <a:off x="6335306" y="6021288"/>
            <a:ext cx="2808694" cy="261610"/>
          </a:xfrm>
          <a:prstGeom prst="rect">
            <a:avLst/>
          </a:prstGeom>
          <a:noFill/>
        </p:spPr>
        <p:txBody>
          <a:bodyPr wrap="none" rtlCol="0">
            <a:spAutoFit/>
          </a:bodyPr>
          <a:lstStyle/>
          <a:p>
            <a:r>
              <a:rPr lang="en-US" sz="1100" dirty="0" smtClean="0"/>
              <a:t>Anderson et al., Pediatric Research, 2012</a:t>
            </a:r>
            <a:endParaRPr lang="en-US" sz="1100" dirty="0"/>
          </a:p>
        </p:txBody>
      </p:sp>
      <p:grpSp>
        <p:nvGrpSpPr>
          <p:cNvPr id="2" name="Group 1"/>
          <p:cNvGrpSpPr/>
          <p:nvPr/>
        </p:nvGrpSpPr>
        <p:grpSpPr>
          <a:xfrm>
            <a:off x="5796136" y="3933056"/>
            <a:ext cx="2488591" cy="1685801"/>
            <a:chOff x="5796136" y="3933056"/>
            <a:chExt cx="2488591" cy="1685801"/>
          </a:xfrm>
        </p:grpSpPr>
        <p:pic>
          <p:nvPicPr>
            <p:cNvPr id="10" name="Picture 9" descr="Screen Shot 2018-03-13 at 12.24.3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144" y="3933056"/>
              <a:ext cx="2187117" cy="1200011"/>
            </a:xfrm>
            <a:prstGeom prst="rect">
              <a:avLst/>
            </a:prstGeom>
          </p:spPr>
        </p:pic>
        <p:sp>
          <p:nvSpPr>
            <p:cNvPr id="11" name="TextBox 10"/>
            <p:cNvSpPr txBox="1"/>
            <p:nvPr/>
          </p:nvSpPr>
          <p:spPr>
            <a:xfrm>
              <a:off x="5796136" y="5157192"/>
              <a:ext cx="2488591" cy="461665"/>
            </a:xfrm>
            <a:prstGeom prst="rect">
              <a:avLst/>
            </a:prstGeom>
            <a:noFill/>
          </p:spPr>
          <p:txBody>
            <a:bodyPr wrap="square" rtlCol="0">
              <a:spAutoFit/>
            </a:bodyPr>
            <a:lstStyle/>
            <a:p>
              <a:pPr algn="ctr"/>
              <a:r>
                <a:rPr lang="en-US" sz="1200" dirty="0" smtClean="0"/>
                <a:t>Up-regulation of</a:t>
              </a:r>
            </a:p>
            <a:p>
              <a:pPr algn="ctr"/>
              <a:r>
                <a:rPr lang="en-US" sz="1200" dirty="0" smtClean="0"/>
                <a:t> Aurora kinase and </a:t>
              </a:r>
              <a:r>
                <a:rPr lang="en-US" sz="1200" dirty="0" err="1" smtClean="0"/>
                <a:t>Cyclin</a:t>
              </a:r>
              <a:r>
                <a:rPr lang="en-US" sz="1200" dirty="0" smtClean="0"/>
                <a:t> D1</a:t>
              </a:r>
              <a:endParaRPr lang="en-US" sz="1200" dirty="0"/>
            </a:p>
          </p:txBody>
        </p:sp>
      </p:grpSp>
      <p:sp>
        <p:nvSpPr>
          <p:cNvPr id="12" name="Rectangle 11"/>
          <p:cNvSpPr/>
          <p:nvPr/>
        </p:nvSpPr>
        <p:spPr>
          <a:xfrm>
            <a:off x="971600" y="3645024"/>
            <a:ext cx="504056"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652120" y="3645024"/>
            <a:ext cx="504056"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411760" y="1556792"/>
            <a:ext cx="288032" cy="2880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03648" y="3429000"/>
            <a:ext cx="6800422" cy="307777"/>
          </a:xfrm>
          <a:prstGeom prst="rect">
            <a:avLst/>
          </a:prstGeom>
          <a:noFill/>
        </p:spPr>
        <p:txBody>
          <a:bodyPr wrap="none" rtlCol="0">
            <a:spAutoFit/>
          </a:bodyPr>
          <a:lstStyle/>
          <a:p>
            <a:pPr algn="ctr"/>
            <a:r>
              <a:rPr lang="en-US" sz="1400" dirty="0" smtClean="0"/>
              <a:t>Molecular Mechanism: Aberrant Transcription Factor Inducing Cell Cycle Activation </a:t>
            </a:r>
            <a:endParaRPr lang="en-US" sz="1400" dirty="0"/>
          </a:p>
        </p:txBody>
      </p:sp>
      <p:sp>
        <p:nvSpPr>
          <p:cNvPr id="17" name="TextBox 16"/>
          <p:cNvSpPr txBox="1"/>
          <p:nvPr/>
        </p:nvSpPr>
        <p:spPr>
          <a:xfrm>
            <a:off x="6100124" y="2735342"/>
            <a:ext cx="1784244" cy="261610"/>
          </a:xfrm>
          <a:prstGeom prst="rect">
            <a:avLst/>
          </a:prstGeom>
          <a:noFill/>
        </p:spPr>
        <p:txBody>
          <a:bodyPr wrap="none" rtlCol="0">
            <a:spAutoFit/>
          </a:bodyPr>
          <a:lstStyle/>
          <a:p>
            <a:r>
              <a:rPr lang="en-US" sz="1100" dirty="0" smtClean="0"/>
              <a:t>Functional Fusion Protein</a:t>
            </a:r>
            <a:endParaRPr lang="en-US" sz="1100" dirty="0"/>
          </a:p>
        </p:txBody>
      </p:sp>
      <p:sp>
        <p:nvSpPr>
          <p:cNvPr id="18" name="TextBox 17"/>
          <p:cNvSpPr txBox="1"/>
          <p:nvPr/>
        </p:nvSpPr>
        <p:spPr>
          <a:xfrm>
            <a:off x="251520" y="1700808"/>
            <a:ext cx="1850546" cy="738664"/>
          </a:xfrm>
          <a:prstGeom prst="rect">
            <a:avLst/>
          </a:prstGeom>
          <a:noFill/>
        </p:spPr>
        <p:txBody>
          <a:bodyPr wrap="square" rtlCol="0">
            <a:spAutoFit/>
          </a:bodyPr>
          <a:lstStyle/>
          <a:p>
            <a:r>
              <a:rPr lang="en-US" sz="1400" dirty="0" smtClean="0"/>
              <a:t>EWS: RNA-binding protein and </a:t>
            </a:r>
            <a:br>
              <a:rPr lang="en-US" sz="1400" dirty="0" smtClean="0"/>
            </a:br>
            <a:r>
              <a:rPr lang="en-US" sz="1400" dirty="0" err="1" smtClean="0"/>
              <a:t>Tx</a:t>
            </a:r>
            <a:r>
              <a:rPr lang="en-US" sz="1400" dirty="0" smtClean="0"/>
              <a:t> activator</a:t>
            </a:r>
            <a:endParaRPr lang="en-US" sz="1400" dirty="0"/>
          </a:p>
        </p:txBody>
      </p:sp>
      <p:sp>
        <p:nvSpPr>
          <p:cNvPr id="19" name="TextBox 18"/>
          <p:cNvSpPr txBox="1"/>
          <p:nvPr/>
        </p:nvSpPr>
        <p:spPr>
          <a:xfrm>
            <a:off x="7092280" y="1844824"/>
            <a:ext cx="1944216" cy="523220"/>
          </a:xfrm>
          <a:prstGeom prst="rect">
            <a:avLst/>
          </a:prstGeom>
          <a:noFill/>
        </p:spPr>
        <p:txBody>
          <a:bodyPr wrap="square" rtlCol="0">
            <a:spAutoFit/>
          </a:bodyPr>
          <a:lstStyle/>
          <a:p>
            <a:r>
              <a:rPr lang="en-US" sz="1400" dirty="0" smtClean="0"/>
              <a:t>FLI1:  ETS-family </a:t>
            </a:r>
            <a:br>
              <a:rPr lang="en-US" sz="1400" dirty="0" smtClean="0"/>
            </a:br>
            <a:r>
              <a:rPr lang="en-US" sz="1400" dirty="0" err="1" smtClean="0"/>
              <a:t>Tx</a:t>
            </a:r>
            <a:r>
              <a:rPr lang="en-US" sz="1400" dirty="0" smtClean="0"/>
              <a:t> factor</a:t>
            </a:r>
            <a:endParaRPr lang="en-US" sz="1400" dirty="0"/>
          </a:p>
        </p:txBody>
      </p:sp>
      <p:sp>
        <p:nvSpPr>
          <p:cNvPr id="20" name="TextBox 19"/>
          <p:cNvSpPr txBox="1"/>
          <p:nvPr/>
        </p:nvSpPr>
        <p:spPr>
          <a:xfrm>
            <a:off x="1403648" y="692696"/>
            <a:ext cx="6408712" cy="461665"/>
          </a:xfrm>
          <a:prstGeom prst="rect">
            <a:avLst/>
          </a:prstGeom>
          <a:solidFill>
            <a:srgbClr val="F2DCDB"/>
          </a:solidFill>
        </p:spPr>
        <p:txBody>
          <a:bodyPr wrap="square" rtlCol="0">
            <a:spAutoFit/>
          </a:bodyPr>
          <a:lstStyle/>
          <a:p>
            <a:r>
              <a:rPr lang="en-US" dirty="0" smtClean="0"/>
              <a:t>Creation of a fusion protein: novel </a:t>
            </a:r>
            <a:r>
              <a:rPr lang="en-US" dirty="0" err="1" smtClean="0"/>
              <a:t>Tx</a:t>
            </a:r>
            <a:r>
              <a:rPr lang="en-US" dirty="0" smtClean="0"/>
              <a:t> factor</a:t>
            </a:r>
            <a:endParaRPr lang="en-US" dirty="0"/>
          </a:p>
        </p:txBody>
      </p:sp>
    </p:spTree>
    <p:extLst>
      <p:ext uri="{BB962C8B-B14F-4D97-AF65-F5344CB8AC3E}">
        <p14:creationId xmlns:p14="http://schemas.microsoft.com/office/powerpoint/2010/main" val="22119003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29095</TotalTime>
  <Words>6794</Words>
  <Application>Microsoft Macintosh PowerPoint</Application>
  <PresentationFormat>On-screen Show (4:3)</PresentationFormat>
  <Paragraphs>974</Paragraphs>
  <Slides>65</Slides>
  <Notes>48</Notes>
  <HiddenSlides>7</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PowerPoint Presentation</vt:lpstr>
      <vt:lpstr>Learning Objectives of Module</vt:lpstr>
      <vt:lpstr>Definition of a Gene Fusion</vt:lpstr>
      <vt:lpstr>Diagnostics and Therapeutics Involving Oncogenic Fusion Transcripts in Cancer</vt:lpstr>
      <vt:lpstr>Evidence Gene Fusions are  Initiators of Carcinogenesis</vt:lpstr>
      <vt:lpstr>How Can Fusions Drive Cancer?</vt:lpstr>
      <vt:lpstr>Examples of Fusions With Understood  Cancer-driving Mechanisms</vt:lpstr>
      <vt:lpstr>Classification of Gene Fusion Consequences</vt:lpstr>
      <vt:lpstr>PowerPoint Presentation</vt:lpstr>
      <vt:lpstr>PowerPoint Presentation</vt:lpstr>
      <vt:lpstr>PowerPoint Presentation</vt:lpstr>
      <vt:lpstr>Classification of Gene Fusion Consequences</vt:lpstr>
      <vt:lpstr>PowerPoint Presentation</vt:lpstr>
      <vt:lpstr>Classification of Gene Fusion Consequences</vt:lpstr>
      <vt:lpstr>PowerPoint Presentation</vt:lpstr>
      <vt:lpstr>PowerPoint Presentation</vt:lpstr>
      <vt:lpstr>PowerPoint Presentation</vt:lpstr>
      <vt:lpstr>Mechanisms for Fusion to Drive Cancer</vt:lpstr>
      <vt:lpstr>Genomic Effects of Gene Fusions (signatures allowing detection)</vt:lpstr>
      <vt:lpstr>Discovery Platforms</vt:lpstr>
      <vt:lpstr>Discovery Platforms</vt:lpstr>
      <vt:lpstr>Discovery Platforms</vt:lpstr>
      <vt:lpstr>Discovery Platforms</vt:lpstr>
      <vt:lpstr>Discovery Platforms</vt:lpstr>
      <vt:lpstr>Massive increase in fusion discovery  driven by sequencing</vt:lpstr>
      <vt:lpstr>How RNA-seq data is generated</vt:lpstr>
      <vt:lpstr>Chimeric Fusion Genes Produce Chimeric RNA-Seq Reads</vt:lpstr>
      <vt:lpstr>Chimeric Fusion Genes Produce Chimeric RNA-Seq Reads</vt:lpstr>
      <vt:lpstr>PowerPoint Presentation</vt:lpstr>
      <vt:lpstr>PowerPoint Presentation</vt:lpstr>
      <vt:lpstr>RNA-Seq and the Alignment Problem </vt:lpstr>
      <vt:lpstr>Paired End Read Alignments Inform Fusion Discovery</vt:lpstr>
      <vt:lpstr>Choice of Reference affects Mapping Rates</vt:lpstr>
      <vt:lpstr>Choice of Target Influences Read Mappings and Fusion Predictions</vt:lpstr>
      <vt:lpstr>PowerPoint Presentation</vt:lpstr>
      <vt:lpstr>PowerPoint Presentation</vt:lpstr>
      <vt:lpstr>PowerPoint Presentation</vt:lpstr>
      <vt:lpstr>PowerPoint Presentation</vt:lpstr>
      <vt:lpstr>Sources of False Positives</vt:lpstr>
      <vt:lpstr>Mitigating Fusion Artifacts</vt:lpstr>
      <vt:lpstr>Supervised Fusion Analysis</vt:lpstr>
      <vt:lpstr>PowerPoint Presentation</vt:lpstr>
      <vt:lpstr>PowerPoint Presentation</vt:lpstr>
      <vt:lpstr>Supervised Fusion Study via Clinker</vt:lpstr>
      <vt:lpstr>Prioritizing Fusion Candidates (1)</vt:lpstr>
      <vt:lpstr>Prioritizing Fusion Candidates (2)</vt:lpstr>
      <vt:lpstr>Gene Fusion Partners</vt:lpstr>
      <vt:lpstr>Fusion Landscape</vt:lpstr>
      <vt:lpstr>PowerPoint Presentation</vt:lpstr>
      <vt:lpstr>Some Genes are Promiscuous Fusion Partners</vt:lpstr>
      <vt:lpstr>Cancer-Specific Fusion Networks</vt:lpstr>
      <vt:lpstr>Gene Fusion Databases</vt:lpstr>
      <vt:lpstr>PowerPoint Presentation</vt:lpstr>
      <vt:lpstr>Localized expression imbalances result from gene fusions</vt:lpstr>
      <vt:lpstr>Fusion Allelic Ratio from FusionInspector</vt:lpstr>
      <vt:lpstr>Reading Frame Preservation and 3’ Gene Function</vt:lpstr>
      <vt:lpstr>PowerPoint Presentation</vt:lpstr>
      <vt:lpstr>Beware of Red Herrings</vt:lpstr>
      <vt:lpstr>Caveats to Red Herrings</vt:lpstr>
      <vt:lpstr>The semi-ubiquitous KANSL1-ARL17A fusion</vt:lpstr>
      <vt:lpstr>Genomic &amp; Transcriptomic Data Maximize  Insights into Cancer Fusions</vt:lpstr>
      <vt:lpstr>Experimental Design Considerations</vt:lpstr>
      <vt:lpstr>Experimental Design Considerations</vt:lpstr>
      <vt:lpstr>Fusion Discovery and Analysis via Trinity CTAT </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Brian</cp:lastModifiedBy>
  <cp:revision>1149</cp:revision>
  <dcterms:created xsi:type="dcterms:W3CDTF">2010-04-21T18:53:51Z</dcterms:created>
  <dcterms:modified xsi:type="dcterms:W3CDTF">2018-05-09T18:49:38Z</dcterms:modified>
</cp:coreProperties>
</file>